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E90"/>
    <a:srgbClr val="C0D3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mahn_464\Desktop\&#1086;&#1090;&#1095;&#1077;&#1090;&#1085;&#1086;&#1077;%20&#1089;&#1086;&#1074;&#1077;&#1097;&#1072;&#1085;&#1080;&#1077;%20&#1103;&#1085;&#1074;&#1072;&#1088;&#1100;%202022\&#1056;&#1077;&#1081;&#1090;&#1080;&#1085;&#1075;%20&#1091;&#1095;&#1072;&#1089;&#1090;&#1085;&#1080;&#1082;&#1086;&#1074;%20&#1084;&#1077;&#1088;&#1086;&#1087;&#1088;&#1080;&#1103;&#1090;&#1080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p-dl160g6\nw_fin$\PRIL\PROC\479\!&#1060;&#1048;&#1053;&#1040;&#1053;&#1057;&#1054;&#1042;&#1040;&#1071;%20&#1043;&#1056;&#1040;&#1052;&#1054;&#1058;&#1053;&#1054;&#1057;&#1058;&#1068;\!&#1052;&#1077;&#1088;&#1086;&#1087;&#1088;&#1080;&#1103;&#1090;&#1080;&#1103;%20&#1087;&#1086;%20&#1092;&#1080;&#1085;&#1072;&#1085;&#1089;&#1086;&#1074;&#1086;&#1081;%20&#1075;&#1088;&#1072;&#1084;&#1086;&#1090;&#1085;&#1086;&#1089;&#1090;&#1080;\2021\&#1087;&#1088;&#1086;&#1077;&#1082;&#1090;%202021\&#1086;&#1090;&#1095;&#1077;&#1090;&#1099;%202021\&#1054;&#1090;&#1095;&#1077;&#1090;_&#1089;&#1074;&#1086;&#1076;_15.11_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p-dl160g6\nw_fin$\PRIL\PROC\479\!&#1060;&#1048;&#1053;&#1040;&#1053;&#1057;&#1054;&#1042;&#1040;&#1071;%20&#1043;&#1056;&#1040;&#1052;&#1054;&#1058;&#1053;&#1054;&#1057;&#1058;&#1068;\!&#1052;&#1077;&#1088;&#1086;&#1087;&#1088;&#1080;&#1103;&#1090;&#1080;&#1103;%20&#1087;&#1086;%20&#1092;&#1080;&#1085;&#1072;&#1085;&#1089;&#1086;&#1074;&#1086;&#1081;%20&#1075;&#1088;&#1072;&#1084;&#1086;&#1090;&#1085;&#1086;&#1089;&#1090;&#1080;\2021\&#1087;&#1088;&#1086;&#1077;&#1082;&#1090;%202021\&#1086;&#1090;&#1095;&#1077;&#1090;&#1099;%202021\&#1054;&#1090;&#1095;&#1077;&#1090;_&#1089;&#1074;&#1086;&#1076;_15.11_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mahn_464\Desktop\&#1086;&#1090;&#1095;&#1077;&#1090;&#1085;&#1086;&#1077;%20&#1089;&#1086;&#1074;&#1077;&#1097;&#1072;&#1085;&#1080;&#1077;%20&#1103;&#1085;&#1074;&#1072;&#1088;&#1100;%202022\&#1056;&#1077;&#1081;&#1090;&#1080;&#1085;&#1075;%20&#1091;&#1095;&#1072;&#1089;&#1090;&#1085;&#1080;&#1082;&#1086;&#1074;%20&#1084;&#1077;&#1088;&#1086;&#1087;&#1088;&#1080;&#1103;&#1090;&#1080;&#108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mahn_464\Desktop\&#1086;&#1090;&#1095;&#1077;&#1090;&#1085;&#1086;&#1077;%20&#1089;&#1086;&#1074;&#1077;&#1097;&#1072;&#1085;&#1080;&#1077;%20&#1103;&#1085;&#1074;&#1072;&#1088;&#1100;%202022\&#1056;&#1077;&#1081;&#1090;&#1080;&#1085;&#1075;%20&#1091;&#1095;&#1072;&#1089;&#1090;&#1085;&#1080;&#1082;&#1086;&#1074;%20&#1084;&#1077;&#1088;&#1086;&#1087;&#1088;&#1080;&#1103;&#1090;&#1080;&#108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mahn_464\Desktop\&#1086;&#1090;&#1095;&#1077;&#1090;&#1085;&#1086;&#1077;%20&#1089;&#1086;&#1074;&#1077;&#1097;&#1072;&#1085;&#1080;&#1077;%20&#1103;&#1085;&#1074;&#1072;&#1088;&#1100;%202022\&#1056;&#1077;&#1081;&#1090;&#1080;&#1085;&#1075;%20&#1091;&#1095;&#1072;&#1089;&#1090;&#1085;&#1080;&#1082;&#1086;&#1074;%20&#1084;&#1077;&#1088;&#1086;&#1087;&#1088;&#1080;&#1103;&#1090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7.2145079261465753E-2"/>
          <c:w val="1"/>
          <c:h val="0.7471751354075872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bg1"/>
            </a:solidFill>
            <a:ln w="38100">
              <a:solidFill>
                <a:srgbClr val="004E90"/>
              </a:solidFill>
            </a:ln>
          </c:spPr>
          <c:dPt>
            <c:idx val="0"/>
            <c:spPr>
              <a:solidFill>
                <a:schemeClr val="bg1"/>
              </a:solidFill>
              <a:ln w="38100">
                <a:solidFill>
                  <a:srgbClr val="004E9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3.6138568626295393E-3"/>
                  <c:y val="0.14250288859344806"/>
                </c:manualLayout>
              </c:layout>
              <c:showVal val="1"/>
            </c:dLbl>
            <c:dLbl>
              <c:idx val="1"/>
              <c:layout>
                <c:manualLayout>
                  <c:x val="-3.6138568626295393E-3"/>
                  <c:y val="0.2471880467412198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4E9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Лист1!$C$62:$D$62</c:f>
              <c:strCache>
                <c:ptCount val="2"/>
                <c:pt idx="0">
                  <c:v>2018 год</c:v>
                </c:pt>
                <c:pt idx="1">
                  <c:v>2021 год</c:v>
                </c:pt>
              </c:strCache>
            </c:strRef>
          </c:cat>
          <c:val>
            <c:numRef>
              <c:f>Лист1!$C$63:$D$63</c:f>
              <c:numCache>
                <c:formatCode>#,##0</c:formatCode>
                <c:ptCount val="2"/>
                <c:pt idx="0">
                  <c:v>80000</c:v>
                </c:pt>
                <c:pt idx="1">
                  <c:v>211690</c:v>
                </c:pt>
              </c:numCache>
            </c:numRef>
          </c:val>
        </c:ser>
        <c:dLbls>
          <c:showVal val="1"/>
        </c:dLbls>
        <c:gapWidth val="75"/>
        <c:shape val="box"/>
        <c:axId val="80251904"/>
        <c:axId val="80712448"/>
        <c:axId val="0"/>
      </c:bar3DChart>
      <c:catAx>
        <c:axId val="80251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0712448"/>
        <c:crosses val="autoZero"/>
        <c:auto val="1"/>
        <c:lblAlgn val="ctr"/>
        <c:lblOffset val="100"/>
      </c:catAx>
      <c:valAx>
        <c:axId val="8071244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8025190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>
                <a:latin typeface="+mj-lt"/>
                <a:cs typeface="Arial" pitchFamily="34" charset="0"/>
              </a:defRPr>
            </a:pPr>
            <a:r>
              <a:rPr lang="ru-RU" sz="1200" dirty="0">
                <a:latin typeface="+mj-lt"/>
                <a:cs typeface="Arial" pitchFamily="34" charset="0"/>
              </a:rPr>
              <a:t>Объем вкладов (депозитов) и других привлеченных средств физических лиц, млн. руб.</a:t>
            </a:r>
          </a:p>
        </c:rich>
      </c:tx>
      <c:layout>
        <c:manualLayout>
          <c:xMode val="edge"/>
          <c:yMode val="edge"/>
          <c:x val="0.10468808597858387"/>
          <c:y val="3.9777951178669751E-2"/>
        </c:manualLayout>
      </c:layout>
    </c:title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2997578445424454E-2"/>
          <c:y val="0.24600421949196338"/>
          <c:w val="0.93400484310915277"/>
          <c:h val="0.63670681369955917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bg1"/>
            </a:solidFill>
            <a:ln w="19050">
              <a:solidFill>
                <a:srgbClr val="004E90"/>
              </a:solidFill>
            </a:ln>
          </c:spPr>
          <c:dLbls>
            <c:dLbl>
              <c:idx val="0"/>
              <c:layout>
                <c:manualLayout>
                  <c:x val="-8.9993395760248618E-3"/>
                  <c:y val="0.13863885843954105"/>
                </c:manualLayout>
              </c:layout>
              <c:showVal val="1"/>
            </c:dLbl>
            <c:dLbl>
              <c:idx val="1"/>
              <c:layout>
                <c:manualLayout>
                  <c:x val="-3.3855289596847805E-3"/>
                  <c:y val="0.2116929020155425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4E90"/>
                    </a:solidFill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Лист2!$C$28:$C$29</c:f>
              <c:strCache>
                <c:ptCount val="2"/>
                <c:pt idx="0">
                  <c:v>на 01.01.2021</c:v>
                </c:pt>
                <c:pt idx="1">
                  <c:v>на 01.01.2022</c:v>
                </c:pt>
              </c:strCache>
            </c:strRef>
          </c:cat>
          <c:val>
            <c:numRef>
              <c:f>Лист2!$D$28:$D$29</c:f>
              <c:numCache>
                <c:formatCode>#,##0;\-#,##0;0</c:formatCode>
                <c:ptCount val="2"/>
                <c:pt idx="0">
                  <c:v>74199</c:v>
                </c:pt>
                <c:pt idx="1">
                  <c:v>79848</c:v>
                </c:pt>
              </c:numCache>
            </c:numRef>
          </c:val>
        </c:ser>
        <c:dLbls>
          <c:showVal val="1"/>
        </c:dLbls>
        <c:gapWidth val="75"/>
        <c:shape val="box"/>
        <c:axId val="92852608"/>
        <c:axId val="92854144"/>
        <c:axId val="0"/>
      </c:bar3DChart>
      <c:catAx>
        <c:axId val="92852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0">
                <a:latin typeface="+mn-lt"/>
                <a:cs typeface="Arial" pitchFamily="34" charset="0"/>
              </a:defRPr>
            </a:pPr>
            <a:endParaRPr lang="ru-RU"/>
          </a:p>
        </c:txPr>
        <c:crossAx val="92854144"/>
        <c:crosses val="autoZero"/>
        <c:auto val="1"/>
        <c:lblAlgn val="ctr"/>
        <c:lblOffset val="100"/>
      </c:catAx>
      <c:valAx>
        <c:axId val="92854144"/>
        <c:scaling>
          <c:orientation val="minMax"/>
        </c:scaling>
        <c:delete val="1"/>
        <c:axPos val="l"/>
        <c:numFmt formatCode="#,##0;\-#,##0;0" sourceLinked="1"/>
        <c:majorTickMark val="none"/>
        <c:tickLblPos val="none"/>
        <c:crossAx val="928526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Доля </a:t>
            </a:r>
            <a:r>
              <a:rPr lang="ru-RU" sz="1200" dirty="0" err="1"/>
              <a:t>просроченнной</a:t>
            </a:r>
            <a:r>
              <a:rPr lang="ru-RU" sz="1200" dirty="0"/>
              <a:t> задолженности по </a:t>
            </a:r>
            <a:r>
              <a:rPr lang="ru-RU" sz="1200" dirty="0" err="1"/>
              <a:t>кредитам,%</a:t>
            </a:r>
            <a:r>
              <a:rPr lang="ru-RU" sz="1200" dirty="0"/>
              <a:t> (</a:t>
            </a:r>
            <a:r>
              <a:rPr lang="ru-RU" sz="1200" dirty="0" err="1"/>
              <a:t>по</a:t>
            </a:r>
            <a:r>
              <a:rPr lang="ru-RU" sz="1200" dirty="0"/>
              <a:t> данным ЦБ РФ)</a:t>
            </a:r>
          </a:p>
        </c:rich>
      </c:tx>
      <c:layout>
        <c:manualLayout>
          <c:xMode val="edge"/>
          <c:yMode val="edge"/>
          <c:x val="0.13644441247437705"/>
          <c:y val="0"/>
        </c:manualLayout>
      </c:layout>
    </c:title>
    <c:view3D>
      <c:rAngAx val="1"/>
    </c:view3D>
    <c:floor>
      <c:spPr>
        <a:noFill/>
        <a:ln w="635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721447806343792E-2"/>
          <c:y val="0.20650123004298374"/>
          <c:w val="0.93255710438731232"/>
          <c:h val="0.6809140925390118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2.7777777777777957E-3"/>
                  <c:y val="0.17675679123793583"/>
                </c:manualLayout>
              </c:layout>
              <c:showVal val="1"/>
            </c:dLbl>
            <c:dLbl>
              <c:idx val="1"/>
              <c:layout>
                <c:manualLayout>
                  <c:x val="-2.7777777777777957E-3"/>
                  <c:y val="0.132567593428451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Лист2!$E$20:$E$21</c:f>
              <c:strCache>
                <c:ptCount val="2"/>
                <c:pt idx="0">
                  <c:v>на 01.01.2021</c:v>
                </c:pt>
                <c:pt idx="1">
                  <c:v>на 01.01.2022</c:v>
                </c:pt>
              </c:strCache>
            </c:strRef>
          </c:cat>
          <c:val>
            <c:numRef>
              <c:f>Лист2!$F$20:$F$21</c:f>
              <c:numCache>
                <c:formatCode>0.0</c:formatCode>
                <c:ptCount val="2"/>
                <c:pt idx="0">
                  <c:v>4.8</c:v>
                </c:pt>
                <c:pt idx="1">
                  <c:v>4</c:v>
                </c:pt>
              </c:numCache>
            </c:numRef>
          </c:val>
        </c:ser>
        <c:dLbls>
          <c:showVal val="1"/>
        </c:dLbls>
        <c:gapWidth val="75"/>
        <c:shape val="box"/>
        <c:axId val="92924160"/>
        <c:axId val="92934144"/>
        <c:axId val="0"/>
      </c:bar3DChart>
      <c:catAx>
        <c:axId val="929241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2934144"/>
        <c:crosses val="autoZero"/>
        <c:auto val="1"/>
        <c:lblAlgn val="ctr"/>
        <c:lblOffset val="100"/>
      </c:catAx>
      <c:valAx>
        <c:axId val="92934144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9292416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Процент населения, которое ведет учет своих финансов</a:t>
            </a:r>
          </a:p>
        </c:rich>
      </c:tx>
      <c:layout>
        <c:manualLayout>
          <c:xMode val="edge"/>
          <c:yMode val="edge"/>
          <c:x val="0.1124916193725031"/>
          <c:y val="0"/>
        </c:manualLayout>
      </c:layout>
    </c:title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9839171801509102E-2"/>
          <c:y val="0.20650123004298374"/>
          <c:w val="0.92032165639698194"/>
          <c:h val="0.6809140925390118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19050">
              <a:solidFill>
                <a:schemeClr val="accent1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7.2434857820925661E-3"/>
                  <c:y val="0.2129629629629630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6397852635522294E-17"/>
                  <c:y val="0.2407407407407407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Лист1!$E$5:$E$6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Лист1!$F$5:$F$6</c:f>
              <c:numCache>
                <c:formatCode>0%</c:formatCode>
                <c:ptCount val="2"/>
                <c:pt idx="0">
                  <c:v>0.60000000000000009</c:v>
                </c:pt>
                <c:pt idx="1">
                  <c:v>0.73000000000000009</c:v>
                </c:pt>
              </c:numCache>
            </c:numRef>
          </c:val>
        </c:ser>
        <c:dLbls>
          <c:showVal val="1"/>
        </c:dLbls>
        <c:gapWidth val="58"/>
        <c:gapDepth val="113"/>
        <c:shape val="box"/>
        <c:axId val="92958720"/>
        <c:axId val="92960256"/>
        <c:axId val="0"/>
      </c:bar3DChart>
      <c:catAx>
        <c:axId val="929587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2960256"/>
        <c:crosses val="autoZero"/>
        <c:auto val="1"/>
        <c:lblAlgn val="ctr"/>
        <c:lblOffset val="100"/>
      </c:catAx>
      <c:valAx>
        <c:axId val="92960256"/>
        <c:scaling>
          <c:orientation val="minMax"/>
        </c:scaling>
        <c:delete val="1"/>
        <c:axPos val="l"/>
        <c:numFmt formatCode="0%" sourceLinked="1"/>
        <c:tickLblPos val="none"/>
        <c:crossAx val="9295872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4E90"/>
                </a:solidFill>
                <a:latin typeface="+mj-lt"/>
                <a:cs typeface="Arial" pitchFamily="34" charset="0"/>
              </a:defRPr>
            </a:pPr>
            <a:r>
              <a:rPr lang="ru-RU" sz="1200" dirty="0" smtClean="0">
                <a:solidFill>
                  <a:srgbClr val="004E90"/>
                </a:solidFill>
                <a:latin typeface="+mj-lt"/>
                <a:cs typeface="Arial" pitchFamily="34" charset="0"/>
              </a:rPr>
              <a:t>Динамика преступлений, совершаемых с использованием ИКТ, ед.</a:t>
            </a:r>
            <a:endParaRPr lang="ru-RU" sz="1200" dirty="0">
              <a:solidFill>
                <a:srgbClr val="004E90"/>
              </a:solidFill>
              <a:latin typeface="+mj-lt"/>
              <a:cs typeface="Arial" pitchFamily="34" charset="0"/>
            </a:endParaRPr>
          </a:p>
        </c:rich>
      </c:tx>
      <c:layout/>
    </c:title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4.4444444444444502E-2"/>
          <c:y val="0.19432888597258677"/>
          <c:w val="0.9"/>
          <c:h val="0.6896912365121054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bg1"/>
            </a:solidFill>
            <a:ln w="28575">
              <a:solidFill>
                <a:srgbClr val="004E90"/>
              </a:solidFill>
            </a:ln>
          </c:spPr>
          <c:dLbls>
            <c:dLbl>
              <c:idx val="0"/>
              <c:layout>
                <c:manualLayout>
                  <c:x val="-1.1111111111111125E-2"/>
                  <c:y val="0.15740740740740822"/>
                </c:manualLayout>
              </c:layout>
              <c:showVal val="1"/>
            </c:dLbl>
            <c:dLbl>
              <c:idx val="1"/>
              <c:layout>
                <c:manualLayout>
                  <c:x val="-2.7777777777777913E-3"/>
                  <c:y val="0.24074074074074103"/>
                </c:manualLayout>
              </c:layout>
              <c:showVal val="1"/>
            </c:dLbl>
            <c:dLbl>
              <c:idx val="2"/>
              <c:layout>
                <c:manualLayout>
                  <c:x val="-8.3333333333333367E-3"/>
                  <c:y val="0.1851851851851855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Лист1!$D$2:$F$2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Лист1!$D$3:$F$3</c:f>
              <c:numCache>
                <c:formatCode>General</c:formatCode>
                <c:ptCount val="3"/>
                <c:pt idx="0">
                  <c:v>1263</c:v>
                </c:pt>
                <c:pt idx="1">
                  <c:v>2055</c:v>
                </c:pt>
                <c:pt idx="2">
                  <c:v>2114</c:v>
                </c:pt>
              </c:numCache>
            </c:numRef>
          </c:val>
        </c:ser>
        <c:dLbls>
          <c:showVal val="1"/>
        </c:dLbls>
        <c:gapWidth val="75"/>
        <c:shape val="box"/>
        <c:axId val="93276032"/>
        <c:axId val="93277568"/>
        <c:axId val="0"/>
      </c:bar3DChart>
      <c:catAx>
        <c:axId val="93276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+mj-lt"/>
                <a:cs typeface="Arial" pitchFamily="34" charset="0"/>
              </a:defRPr>
            </a:pPr>
            <a:endParaRPr lang="ru-RU"/>
          </a:p>
        </c:txPr>
        <c:crossAx val="93277568"/>
        <c:crosses val="autoZero"/>
        <c:auto val="1"/>
        <c:lblAlgn val="ctr"/>
        <c:lblOffset val="100"/>
      </c:catAx>
      <c:valAx>
        <c:axId val="932775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327603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4E90"/>
                </a:solidFill>
                <a:latin typeface="+mj-lt"/>
                <a:cs typeface="Arial" pitchFamily="34" charset="0"/>
              </a:defRPr>
            </a:pPr>
            <a:r>
              <a:rPr lang="ru-RU" sz="1200" dirty="0" smtClean="0">
                <a:solidFill>
                  <a:srgbClr val="004E90"/>
                </a:solidFill>
                <a:latin typeface="+mj-lt"/>
                <a:cs typeface="Arial" pitchFamily="34" charset="0"/>
              </a:rPr>
              <a:t>Виды</a:t>
            </a:r>
            <a:r>
              <a:rPr lang="ru-RU" sz="1200" baseline="0" dirty="0" smtClean="0">
                <a:solidFill>
                  <a:srgbClr val="004E90"/>
                </a:solidFill>
                <a:latin typeface="+mj-lt"/>
                <a:cs typeface="Arial" pitchFamily="34" charset="0"/>
              </a:rPr>
              <a:t> дистанционных преступлений</a:t>
            </a:r>
            <a:endParaRPr lang="ru-RU" sz="1200" dirty="0">
              <a:solidFill>
                <a:srgbClr val="004E90"/>
              </a:solidFill>
              <a:latin typeface="+mj-lt"/>
              <a:cs typeface="Arial" pitchFamily="34" charset="0"/>
            </a:endParaRPr>
          </a:p>
        </c:rich>
      </c:tx>
      <c:layout/>
    </c:title>
    <c:view3D>
      <c:rAngAx val="1"/>
    </c:view3D>
    <c:floor>
      <c:spPr>
        <a:noFill/>
        <a:ln w="6350">
          <a:noFill/>
        </a:ln>
      </c:spPr>
    </c:floor>
    <c:plotArea>
      <c:layout/>
      <c:bar3DChart>
        <c:barDir val="col"/>
        <c:grouping val="percentStacked"/>
        <c:ser>
          <c:idx val="0"/>
          <c:order val="0"/>
          <c:tx>
            <c:strRef>
              <c:f>Лист1!$C$40</c:f>
              <c:strCache>
                <c:ptCount val="1"/>
                <c:pt idx="0">
                  <c:v>Кража с банковского счета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rgbClr val="004E90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Лист1!$D$39:$E$39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Лист1!$D$40:$E$40</c:f>
              <c:numCache>
                <c:formatCode>General</c:formatCode>
                <c:ptCount val="2"/>
                <c:pt idx="0">
                  <c:v>869</c:v>
                </c:pt>
                <c:pt idx="1">
                  <c:v>850</c:v>
                </c:pt>
              </c:numCache>
            </c:numRef>
          </c:val>
        </c:ser>
        <c:ser>
          <c:idx val="1"/>
          <c:order val="1"/>
          <c:tx>
            <c:strRef>
              <c:f>Лист1!$C$41</c:f>
              <c:strCache>
                <c:ptCount val="1"/>
                <c:pt idx="0">
                  <c:v>Мошенничество</c:v>
                </c:pt>
              </c:strCache>
            </c:strRef>
          </c:tx>
          <c:spPr>
            <a:solidFill>
              <a:srgbClr val="004E90"/>
            </a:solidFill>
            <a:ln w="28575">
              <a:solidFill>
                <a:srgbClr val="004E90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Лист1!$D$39:$E$39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Лист1!$D$41:$E$41</c:f>
              <c:numCache>
                <c:formatCode>General</c:formatCode>
                <c:ptCount val="2"/>
                <c:pt idx="0">
                  <c:v>1186</c:v>
                </c:pt>
                <c:pt idx="1">
                  <c:v>1264</c:v>
                </c:pt>
              </c:numCache>
            </c:numRef>
          </c:val>
        </c:ser>
        <c:dLbls>
          <c:showVal val="1"/>
        </c:dLbls>
        <c:gapWidth val="75"/>
        <c:shape val="box"/>
        <c:axId val="93360896"/>
        <c:axId val="93362432"/>
        <c:axId val="0"/>
      </c:bar3DChart>
      <c:catAx>
        <c:axId val="93360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+mj-lt"/>
                <a:cs typeface="Arial" pitchFamily="34" charset="0"/>
              </a:defRPr>
            </a:pPr>
            <a:endParaRPr lang="ru-RU"/>
          </a:p>
        </c:txPr>
        <c:crossAx val="93362432"/>
        <c:crosses val="autoZero"/>
        <c:auto val="1"/>
        <c:lblAlgn val="ctr"/>
        <c:lblOffset val="100"/>
      </c:catAx>
      <c:valAx>
        <c:axId val="9336243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3360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0">
              <a:latin typeface="+mj-lt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>
                <a:solidFill>
                  <a:srgbClr val="004E90"/>
                </a:solidFill>
                <a:latin typeface="+mj-lt"/>
                <a:cs typeface="Arial" pitchFamily="34" charset="0"/>
              </a:defRPr>
            </a:pPr>
            <a:r>
              <a:rPr lang="ru-RU" sz="1200" b="1" dirty="0" smtClean="0">
                <a:solidFill>
                  <a:srgbClr val="004E90"/>
                </a:solidFill>
                <a:latin typeface="+mj-lt"/>
                <a:cs typeface="Arial" pitchFamily="34" charset="0"/>
              </a:rPr>
              <a:t>Раскрыто преступлений, ед.</a:t>
            </a:r>
            <a:endParaRPr lang="ru-RU" sz="1200" b="1" dirty="0">
              <a:solidFill>
                <a:srgbClr val="004E90"/>
              </a:solidFill>
              <a:latin typeface="+mj-lt"/>
              <a:cs typeface="Arial" pitchFamily="34" charset="0"/>
            </a:endParaRPr>
          </a:p>
        </c:rich>
      </c:tx>
      <c:layout>
        <c:manualLayout>
          <c:xMode val="edge"/>
          <c:yMode val="edge"/>
          <c:x val="0.2088628656022587"/>
          <c:y val="5.5601923659394634E-2"/>
        </c:manualLayout>
      </c:layout>
      <c:overlay val="1"/>
    </c:title>
    <c:view3D>
      <c:rAngAx val="1"/>
    </c:view3D>
    <c:floor>
      <c:spPr>
        <a:noFill/>
        <a:ln w="6350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chemeClr val="bg1"/>
            </a:solidFill>
            <a:ln w="28575">
              <a:solidFill>
                <a:srgbClr val="004E90"/>
              </a:solidFill>
            </a:ln>
          </c:spPr>
          <c:dPt>
            <c:idx val="0"/>
          </c:dPt>
          <c:dPt>
            <c:idx val="1"/>
          </c:dPt>
          <c:dLbls>
            <c:dLbl>
              <c:idx val="0"/>
              <c:layout>
                <c:manualLayout>
                  <c:x val="-3.5030211488695858E-3"/>
                  <c:y val="0.1943998307037694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818797545204658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Лист1!$D$45:$E$45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Лист1!$D$46:$E$46</c:f>
              <c:numCache>
                <c:formatCode>General</c:formatCode>
                <c:ptCount val="2"/>
                <c:pt idx="0">
                  <c:v>171</c:v>
                </c:pt>
                <c:pt idx="1">
                  <c:v>319</c:v>
                </c:pt>
              </c:numCache>
            </c:numRef>
          </c:val>
        </c:ser>
        <c:dLbls>
          <c:showVal val="1"/>
        </c:dLbls>
        <c:gapWidth val="75"/>
        <c:shape val="box"/>
        <c:axId val="94059904"/>
        <c:axId val="94065792"/>
        <c:axId val="0"/>
      </c:bar3DChart>
      <c:catAx>
        <c:axId val="94059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+mj-lt"/>
                <a:cs typeface="Arial" pitchFamily="34" charset="0"/>
              </a:defRPr>
            </a:pPr>
            <a:endParaRPr lang="ru-RU"/>
          </a:p>
        </c:txPr>
        <c:crossAx val="94065792"/>
        <c:crosses val="autoZero"/>
        <c:auto val="1"/>
        <c:lblAlgn val="ctr"/>
        <c:lblOffset val="100"/>
      </c:catAx>
      <c:valAx>
        <c:axId val="940657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405990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F24B8-E148-4724-8450-02F2AFD38F68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174E9400-E779-40E5-BADB-4FAEDA1A4403}">
      <dgm:prSet phldrT="[Текст]" custT="1"/>
      <dgm:spPr/>
      <dgm:t>
        <a:bodyPr/>
        <a:lstStyle/>
        <a:p>
          <a:r>
            <a:rPr lang="ru-RU" sz="1000" b="0" i="0" cap="all" baseline="0" dirty="0" smtClean="0">
              <a:latin typeface="+mj-lt"/>
              <a:cs typeface="Arial" pitchFamily="34" charset="0"/>
            </a:rPr>
            <a:t>Программа (проект) по повышению финансовой грамотности населения </a:t>
          </a:r>
        </a:p>
        <a:p>
          <a:r>
            <a:rPr lang="ru-RU" sz="1000" b="1" i="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не реализовывались</a:t>
          </a:r>
          <a:endParaRPr lang="ru-RU" sz="1000" b="1" i="0" cap="all" baseline="0" dirty="0">
            <a:solidFill>
              <a:srgbClr val="004E90"/>
            </a:solidFill>
            <a:latin typeface="+mj-lt"/>
            <a:cs typeface="Arial" pitchFamily="34" charset="0"/>
          </a:endParaRPr>
        </a:p>
      </dgm:t>
    </dgm:pt>
    <dgm:pt modelId="{F8BDF54D-09DC-464D-AAA3-7316858F52D9}" type="parTrans" cxnId="{B5BE3FC1-5716-4BD1-8406-70D42C92CB5A}">
      <dgm:prSet/>
      <dgm:spPr/>
      <dgm:t>
        <a:bodyPr/>
        <a:lstStyle/>
        <a:p>
          <a:endParaRPr lang="ru-RU" sz="1400" b="0" i="0" cap="all" baseline="0">
            <a:latin typeface="+mj-lt"/>
          </a:endParaRPr>
        </a:p>
      </dgm:t>
    </dgm:pt>
    <dgm:pt modelId="{F15B5FDA-E963-43EA-B764-9F08392E2545}" type="sibTrans" cxnId="{B5BE3FC1-5716-4BD1-8406-70D42C92CB5A}">
      <dgm:prSet custT="1"/>
      <dgm:spPr>
        <a:solidFill>
          <a:srgbClr val="004E90"/>
        </a:solidFill>
        <a:ln>
          <a:solidFill>
            <a:schemeClr val="accent1"/>
          </a:solidFill>
        </a:ln>
      </dgm:spPr>
      <dgm:t>
        <a:bodyPr/>
        <a:lstStyle/>
        <a:p>
          <a:endParaRPr lang="ru-RU" sz="600" b="0" i="0" cap="all" baseline="0">
            <a:latin typeface="+mj-lt"/>
          </a:endParaRPr>
        </a:p>
      </dgm:t>
    </dgm:pt>
    <dgm:pt modelId="{194B8BDD-4907-4787-8F87-4BD25417C9DA}">
      <dgm:prSet phldrT="[Текст]" custT="1"/>
      <dgm:spPr/>
      <dgm:t>
        <a:bodyPr/>
        <a:lstStyle/>
        <a:p>
          <a:r>
            <a:rPr lang="ru-RU" sz="1100" b="0" i="0" cap="all" baseline="0" dirty="0" smtClean="0">
              <a:latin typeface="+mj-lt"/>
              <a:cs typeface="Arial" pitchFamily="34" charset="0"/>
            </a:rPr>
            <a:t>Заключение </a:t>
          </a:r>
          <a:r>
            <a:rPr lang="ru-RU" sz="1100" b="1" i="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Соглашения с Минфином России </a:t>
          </a:r>
          <a:r>
            <a:rPr lang="ru-RU" sz="1100" b="0" i="0" cap="all" baseline="0" dirty="0" smtClean="0">
              <a:latin typeface="+mj-lt"/>
              <a:cs typeface="Arial" pitchFamily="34" charset="0"/>
            </a:rPr>
            <a:t>о сотрудничестве в рамках реализации стратегии повышения финансовой грамотности в РФ до 2023 года</a:t>
          </a:r>
        </a:p>
        <a:p>
          <a:endParaRPr lang="ru-RU" sz="1100" b="0" i="0" cap="all" baseline="0" dirty="0" smtClean="0">
            <a:latin typeface="+mj-lt"/>
            <a:cs typeface="Arial" pitchFamily="34" charset="0"/>
          </a:endParaRPr>
        </a:p>
        <a:p>
          <a:r>
            <a:rPr lang="ru-RU" sz="1100" b="0" i="0" cap="all" baseline="0" dirty="0" smtClean="0">
              <a:latin typeface="+mj-lt"/>
              <a:cs typeface="Arial" pitchFamily="34" charset="0"/>
            </a:rPr>
            <a:t>Запуск и реализация  приоритетного регионального </a:t>
          </a:r>
          <a:r>
            <a:rPr lang="ru-RU" sz="1100" b="1" i="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проекта</a:t>
          </a:r>
          <a:r>
            <a:rPr lang="ru-RU" sz="1100" b="0" i="0" cap="all" baseline="0" dirty="0" smtClean="0">
              <a:latin typeface="+mj-lt"/>
              <a:cs typeface="Arial" pitchFamily="34" charset="0"/>
            </a:rPr>
            <a:t> по повышению финансовой грамотности </a:t>
          </a:r>
          <a:endParaRPr lang="ru-RU" sz="1100" b="0" i="0" cap="all" baseline="0" dirty="0">
            <a:latin typeface="+mj-lt"/>
            <a:cs typeface="Arial" pitchFamily="34" charset="0"/>
          </a:endParaRPr>
        </a:p>
      </dgm:t>
    </dgm:pt>
    <dgm:pt modelId="{6B0493FD-C3CC-4C64-9743-51934FDFFEC9}" type="parTrans" cxnId="{3F4B8710-393E-45C2-BAB5-D8AA22DDC06B}">
      <dgm:prSet/>
      <dgm:spPr/>
      <dgm:t>
        <a:bodyPr/>
        <a:lstStyle/>
        <a:p>
          <a:endParaRPr lang="ru-RU" sz="1400" b="0" i="0" cap="all" baseline="0">
            <a:latin typeface="+mj-lt"/>
          </a:endParaRPr>
        </a:p>
      </dgm:t>
    </dgm:pt>
    <dgm:pt modelId="{A789609B-75FA-49B1-BD31-EA3B88878E67}" type="sibTrans" cxnId="{3F4B8710-393E-45C2-BAB5-D8AA22DDC06B}">
      <dgm:prSet custT="1"/>
      <dgm:spPr>
        <a:solidFill>
          <a:srgbClr val="004E90"/>
        </a:solidFill>
        <a:ln>
          <a:solidFill>
            <a:schemeClr val="accent1"/>
          </a:solidFill>
        </a:ln>
      </dgm:spPr>
      <dgm:t>
        <a:bodyPr/>
        <a:lstStyle/>
        <a:p>
          <a:endParaRPr lang="ru-RU" sz="600" b="0" i="0" cap="all" baseline="0">
            <a:latin typeface="+mj-lt"/>
          </a:endParaRPr>
        </a:p>
      </dgm:t>
    </dgm:pt>
    <dgm:pt modelId="{B8D08F9F-53B3-4C0B-A947-30889C8EDD6E}">
      <dgm:prSet phldrT="[Текст]" custT="1"/>
      <dgm:spPr/>
      <dgm:t>
        <a:bodyPr/>
        <a:lstStyle/>
        <a:p>
          <a:endParaRPr lang="ru-RU" sz="700" b="0" i="0" cap="all" baseline="0" dirty="0" smtClean="0">
            <a:latin typeface="+mj-lt"/>
            <a:cs typeface="Arial" pitchFamily="34" charset="0"/>
          </a:endParaRPr>
        </a:p>
        <a:p>
          <a:r>
            <a:rPr lang="ru-RU" sz="1000" b="0" i="0" cap="all" spc="100" baseline="0" dirty="0" smtClean="0">
              <a:latin typeface="+mj-lt"/>
              <a:cs typeface="Arial" panose="020B0604020202020204" pitchFamily="34" charset="0"/>
            </a:rPr>
            <a:t>Подпрограмма «Повышение финансовой и налоговой грамотности населения Новгородской области» - </a:t>
          </a:r>
        </a:p>
        <a:p>
          <a:r>
            <a:rPr lang="ru-RU" sz="1000" b="1" i="0" cap="all" spc="100" baseline="0" dirty="0" smtClean="0">
              <a:solidFill>
                <a:srgbClr val="004E90"/>
              </a:solidFill>
              <a:latin typeface="+mj-lt"/>
              <a:cs typeface="Arial" panose="020B0604020202020204" pitchFamily="34" charset="0"/>
            </a:rPr>
            <a:t>отдельная подпрограмма в государственной программе </a:t>
          </a:r>
          <a:r>
            <a:rPr lang="ru-RU" sz="1000" b="0" i="0" cap="all" spc="100" baseline="0" dirty="0" smtClean="0">
              <a:latin typeface="+mj-lt"/>
              <a:cs typeface="Arial" panose="020B0604020202020204" pitchFamily="34" charset="0"/>
            </a:rPr>
            <a:t>Новгородской области «Управление государственными финансами Новгородской области на 2019-2024 годы»</a:t>
          </a:r>
          <a:endParaRPr lang="ru-RU" sz="1400" b="0" i="0" cap="all" baseline="0" dirty="0" smtClean="0">
            <a:latin typeface="+mj-lt"/>
            <a:cs typeface="Arial" pitchFamily="34" charset="0"/>
          </a:endParaRPr>
        </a:p>
      </dgm:t>
    </dgm:pt>
    <dgm:pt modelId="{333A0115-9179-4C4E-92E2-94106621F49C}" type="parTrans" cxnId="{A3D5E92D-D834-4B18-B265-79B9C42282E3}">
      <dgm:prSet/>
      <dgm:spPr/>
      <dgm:t>
        <a:bodyPr/>
        <a:lstStyle/>
        <a:p>
          <a:endParaRPr lang="ru-RU" sz="1400" b="0" i="0" cap="all" baseline="0">
            <a:latin typeface="+mj-lt"/>
          </a:endParaRPr>
        </a:p>
      </dgm:t>
    </dgm:pt>
    <dgm:pt modelId="{09C88D4D-5A96-4328-AAB1-67D9614B9E6E}" type="sibTrans" cxnId="{A3D5E92D-D834-4B18-B265-79B9C42282E3}">
      <dgm:prSet custT="1"/>
      <dgm:spPr>
        <a:solidFill>
          <a:srgbClr val="004E90"/>
        </a:solidFill>
        <a:ln>
          <a:solidFill>
            <a:schemeClr val="accent1"/>
          </a:solidFill>
        </a:ln>
      </dgm:spPr>
      <dgm:t>
        <a:bodyPr/>
        <a:lstStyle/>
        <a:p>
          <a:endParaRPr lang="ru-RU" sz="600" b="0" i="0" cap="all" baseline="0">
            <a:latin typeface="+mj-lt"/>
          </a:endParaRPr>
        </a:p>
      </dgm:t>
    </dgm:pt>
    <dgm:pt modelId="{55FAF527-9698-4C55-8AD5-49383E9A748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000" b="0" i="0" cap="all" baseline="0" dirty="0" smtClean="0">
              <a:latin typeface="+mj-lt"/>
              <a:cs typeface="Arial" pitchFamily="34" charset="0"/>
            </a:rPr>
            <a:t>Реализация проекта осуществляется через единый координирующий орган -  </a:t>
          </a:r>
          <a:r>
            <a:rPr lang="ru-RU" sz="1000" b="1" i="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проектный комитет </a:t>
          </a:r>
          <a:r>
            <a:rPr lang="ru-RU" sz="1000" b="0" i="0" cap="all" baseline="0" dirty="0" smtClean="0">
              <a:latin typeface="+mj-lt"/>
              <a:cs typeface="Arial" pitchFamily="34" charset="0"/>
            </a:rPr>
            <a:t>по реализации приоритетного регионального проекта «Повышение финансовой и налоговой грамотности населения Новгородской области» </a:t>
          </a:r>
        </a:p>
        <a:p>
          <a:pPr>
            <a:spcAft>
              <a:spcPts val="0"/>
            </a:spcAft>
          </a:pPr>
          <a:r>
            <a:rPr lang="ru-RU" sz="900" b="1" i="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(Указ Губернатора Новгородской области от 22.09.2020 №531)</a:t>
          </a:r>
          <a:endParaRPr lang="ru-RU" sz="900" b="1" i="0" cap="all" spc="100" baseline="0" dirty="0" smtClean="0">
            <a:solidFill>
              <a:srgbClr val="004E90"/>
            </a:solidFill>
            <a:latin typeface="+mj-lt"/>
            <a:cs typeface="Arial" pitchFamily="34" charset="0"/>
          </a:endParaRPr>
        </a:p>
      </dgm:t>
    </dgm:pt>
    <dgm:pt modelId="{92BCAA0A-D989-44E2-8028-A5D66932A1DF}" type="parTrans" cxnId="{CB168A0D-BE8C-4E13-A7F2-E3CA62547005}">
      <dgm:prSet/>
      <dgm:spPr/>
      <dgm:t>
        <a:bodyPr/>
        <a:lstStyle/>
        <a:p>
          <a:endParaRPr lang="ru-RU" sz="1400" b="0" i="0" cap="all" baseline="0">
            <a:latin typeface="+mj-lt"/>
          </a:endParaRPr>
        </a:p>
      </dgm:t>
    </dgm:pt>
    <dgm:pt modelId="{2674A57E-85FE-4340-902D-D88990758C6B}" type="sibTrans" cxnId="{CB168A0D-BE8C-4E13-A7F2-E3CA62547005}">
      <dgm:prSet custT="1"/>
      <dgm:spPr/>
      <dgm:t>
        <a:bodyPr/>
        <a:lstStyle/>
        <a:p>
          <a:endParaRPr lang="ru-RU" sz="1400" b="0" i="0" cap="all" baseline="0">
            <a:latin typeface="+mj-lt"/>
          </a:endParaRPr>
        </a:p>
      </dgm:t>
    </dgm:pt>
    <dgm:pt modelId="{39F35061-0CF7-47D9-BB88-29180C2A3A72}" type="pres">
      <dgm:prSet presAssocID="{18CF24B8-E148-4724-8450-02F2AFD38F68}" presName="Name0" presStyleCnt="0">
        <dgm:presLayoutVars>
          <dgm:dir/>
          <dgm:resizeHandles val="exact"/>
        </dgm:presLayoutVars>
      </dgm:prSet>
      <dgm:spPr/>
    </dgm:pt>
    <dgm:pt modelId="{F8AFE476-1197-467A-BB6D-E56DD6DDE650}" type="pres">
      <dgm:prSet presAssocID="{174E9400-E779-40E5-BADB-4FAEDA1A4403}" presName="node" presStyleLbl="node1" presStyleIdx="0" presStyleCnt="4" custScaleX="84959" custScaleY="173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BAEE7-8C01-498D-8FDD-0DDF055F2244}" type="pres">
      <dgm:prSet presAssocID="{F15B5FDA-E963-43EA-B764-9F08392E254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1A7FCCE-6799-49DA-90C4-9E2DDF5D89A4}" type="pres">
      <dgm:prSet presAssocID="{F15B5FDA-E963-43EA-B764-9F08392E254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F9BE145-4D38-4B58-8BB6-20EEDDB778B9}" type="pres">
      <dgm:prSet presAssocID="{194B8BDD-4907-4787-8F87-4BD25417C9DA}" presName="node" presStyleLbl="node1" presStyleIdx="1" presStyleCnt="4" custScaleX="91942" custScaleY="173718" custLinFactNeighborX="-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F1203-5611-4159-92AA-85AF236AF4B6}" type="pres">
      <dgm:prSet presAssocID="{A789609B-75FA-49B1-BD31-EA3B88878E6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C1C43DE-B1C3-4101-9A89-6395CEE80E4F}" type="pres">
      <dgm:prSet presAssocID="{A789609B-75FA-49B1-BD31-EA3B88878E6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F7D007-8621-4FE9-997E-535BFCC4397D}" type="pres">
      <dgm:prSet presAssocID="{B8D08F9F-53B3-4C0B-A947-30889C8EDD6E}" presName="node" presStyleLbl="node1" presStyleIdx="2" presStyleCnt="4" custScaleX="91479" custScaleY="173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F1E4C-EB9A-4E98-B349-2280EAD9AC8F}" type="pres">
      <dgm:prSet presAssocID="{09C88D4D-5A96-4328-AAB1-67D9614B9E6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0F895A8-BA59-44CB-BF45-2A1CC67B6346}" type="pres">
      <dgm:prSet presAssocID="{09C88D4D-5A96-4328-AAB1-67D9614B9E6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792F6CB-3658-4384-A3F0-863BB0260A4A}" type="pres">
      <dgm:prSet presAssocID="{55FAF527-9698-4C55-8AD5-49383E9A7489}" presName="node" presStyleLbl="node1" presStyleIdx="3" presStyleCnt="4" custScaleX="93892" custScaleY="173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5E92D-D834-4B18-B265-79B9C42282E3}" srcId="{18CF24B8-E148-4724-8450-02F2AFD38F68}" destId="{B8D08F9F-53B3-4C0B-A947-30889C8EDD6E}" srcOrd="2" destOrd="0" parTransId="{333A0115-9179-4C4E-92E2-94106621F49C}" sibTransId="{09C88D4D-5A96-4328-AAB1-67D9614B9E6E}"/>
    <dgm:cxn modelId="{BC7E0F78-C874-4B34-A1E2-4586BC12581C}" type="presOf" srcId="{A789609B-75FA-49B1-BD31-EA3B88878E67}" destId="{423F1203-5611-4159-92AA-85AF236AF4B6}" srcOrd="0" destOrd="0" presId="urn:microsoft.com/office/officeart/2005/8/layout/process1"/>
    <dgm:cxn modelId="{8EE934AE-F556-4378-A5AB-3BE5188EF6CD}" type="presOf" srcId="{194B8BDD-4907-4787-8F87-4BD25417C9DA}" destId="{8F9BE145-4D38-4B58-8BB6-20EEDDB778B9}" srcOrd="0" destOrd="0" presId="urn:microsoft.com/office/officeart/2005/8/layout/process1"/>
    <dgm:cxn modelId="{E151A6E1-6486-4EA4-BE39-00A30B37D81F}" type="presOf" srcId="{174E9400-E779-40E5-BADB-4FAEDA1A4403}" destId="{F8AFE476-1197-467A-BB6D-E56DD6DDE650}" srcOrd="0" destOrd="0" presId="urn:microsoft.com/office/officeart/2005/8/layout/process1"/>
    <dgm:cxn modelId="{216A2716-C83E-463D-89D0-4654D75635B3}" type="presOf" srcId="{F15B5FDA-E963-43EA-B764-9F08392E2545}" destId="{3EBBAEE7-8C01-498D-8FDD-0DDF055F2244}" srcOrd="0" destOrd="0" presId="urn:microsoft.com/office/officeart/2005/8/layout/process1"/>
    <dgm:cxn modelId="{CA1D8DF0-6901-4739-A888-D4D6B6ACDD09}" type="presOf" srcId="{09C88D4D-5A96-4328-AAB1-67D9614B9E6E}" destId="{A0F895A8-BA59-44CB-BF45-2A1CC67B6346}" srcOrd="1" destOrd="0" presId="urn:microsoft.com/office/officeart/2005/8/layout/process1"/>
    <dgm:cxn modelId="{4157AC3B-5D9E-424D-9CFC-FD41CC88303D}" type="presOf" srcId="{A789609B-75FA-49B1-BD31-EA3B88878E67}" destId="{DC1C43DE-B1C3-4101-9A89-6395CEE80E4F}" srcOrd="1" destOrd="0" presId="urn:microsoft.com/office/officeart/2005/8/layout/process1"/>
    <dgm:cxn modelId="{B5BE3FC1-5716-4BD1-8406-70D42C92CB5A}" srcId="{18CF24B8-E148-4724-8450-02F2AFD38F68}" destId="{174E9400-E779-40E5-BADB-4FAEDA1A4403}" srcOrd="0" destOrd="0" parTransId="{F8BDF54D-09DC-464D-AAA3-7316858F52D9}" sibTransId="{F15B5FDA-E963-43EA-B764-9F08392E2545}"/>
    <dgm:cxn modelId="{CB168A0D-BE8C-4E13-A7F2-E3CA62547005}" srcId="{18CF24B8-E148-4724-8450-02F2AFD38F68}" destId="{55FAF527-9698-4C55-8AD5-49383E9A7489}" srcOrd="3" destOrd="0" parTransId="{92BCAA0A-D989-44E2-8028-A5D66932A1DF}" sibTransId="{2674A57E-85FE-4340-902D-D88990758C6B}"/>
    <dgm:cxn modelId="{D138B4F9-9B8A-4E16-8A57-39B714983748}" type="presOf" srcId="{B8D08F9F-53B3-4C0B-A947-30889C8EDD6E}" destId="{AEF7D007-8621-4FE9-997E-535BFCC4397D}" srcOrd="0" destOrd="0" presId="urn:microsoft.com/office/officeart/2005/8/layout/process1"/>
    <dgm:cxn modelId="{3F4B8710-393E-45C2-BAB5-D8AA22DDC06B}" srcId="{18CF24B8-E148-4724-8450-02F2AFD38F68}" destId="{194B8BDD-4907-4787-8F87-4BD25417C9DA}" srcOrd="1" destOrd="0" parTransId="{6B0493FD-C3CC-4C64-9743-51934FDFFEC9}" sibTransId="{A789609B-75FA-49B1-BD31-EA3B88878E67}"/>
    <dgm:cxn modelId="{4BA60B49-B6F6-47D0-9C8C-37AA3D4FCBB9}" type="presOf" srcId="{F15B5FDA-E963-43EA-B764-9F08392E2545}" destId="{41A7FCCE-6799-49DA-90C4-9E2DDF5D89A4}" srcOrd="1" destOrd="0" presId="urn:microsoft.com/office/officeart/2005/8/layout/process1"/>
    <dgm:cxn modelId="{5AAB22DF-938C-4EA5-B3DF-E13BDC9673C2}" type="presOf" srcId="{55FAF527-9698-4C55-8AD5-49383E9A7489}" destId="{7792F6CB-3658-4384-A3F0-863BB0260A4A}" srcOrd="0" destOrd="0" presId="urn:microsoft.com/office/officeart/2005/8/layout/process1"/>
    <dgm:cxn modelId="{C21B6B22-5504-4F5A-90D9-B48037D1B450}" type="presOf" srcId="{09C88D4D-5A96-4328-AAB1-67D9614B9E6E}" destId="{148F1E4C-EB9A-4E98-B349-2280EAD9AC8F}" srcOrd="0" destOrd="0" presId="urn:microsoft.com/office/officeart/2005/8/layout/process1"/>
    <dgm:cxn modelId="{1D1D6159-B24F-4ADD-B1AA-97C2A1F957FA}" type="presOf" srcId="{18CF24B8-E148-4724-8450-02F2AFD38F68}" destId="{39F35061-0CF7-47D9-BB88-29180C2A3A72}" srcOrd="0" destOrd="0" presId="urn:microsoft.com/office/officeart/2005/8/layout/process1"/>
    <dgm:cxn modelId="{4923B67C-5C2E-4B4E-B5B2-2D8E429D3ABA}" type="presParOf" srcId="{39F35061-0CF7-47D9-BB88-29180C2A3A72}" destId="{F8AFE476-1197-467A-BB6D-E56DD6DDE650}" srcOrd="0" destOrd="0" presId="urn:microsoft.com/office/officeart/2005/8/layout/process1"/>
    <dgm:cxn modelId="{8207EB5C-F1F4-42B2-AAA9-F4D5E8C66923}" type="presParOf" srcId="{39F35061-0CF7-47D9-BB88-29180C2A3A72}" destId="{3EBBAEE7-8C01-498D-8FDD-0DDF055F2244}" srcOrd="1" destOrd="0" presId="urn:microsoft.com/office/officeart/2005/8/layout/process1"/>
    <dgm:cxn modelId="{2EE7F179-0845-49FF-911C-FF322D1DA40C}" type="presParOf" srcId="{3EBBAEE7-8C01-498D-8FDD-0DDF055F2244}" destId="{41A7FCCE-6799-49DA-90C4-9E2DDF5D89A4}" srcOrd="0" destOrd="0" presId="urn:microsoft.com/office/officeart/2005/8/layout/process1"/>
    <dgm:cxn modelId="{5D1D5784-2D9E-48E8-BA4C-BD91D7A4156E}" type="presParOf" srcId="{39F35061-0CF7-47D9-BB88-29180C2A3A72}" destId="{8F9BE145-4D38-4B58-8BB6-20EEDDB778B9}" srcOrd="2" destOrd="0" presId="urn:microsoft.com/office/officeart/2005/8/layout/process1"/>
    <dgm:cxn modelId="{9F484E83-25C1-49D4-96D2-2F10CE74E0A1}" type="presParOf" srcId="{39F35061-0CF7-47D9-BB88-29180C2A3A72}" destId="{423F1203-5611-4159-92AA-85AF236AF4B6}" srcOrd="3" destOrd="0" presId="urn:microsoft.com/office/officeart/2005/8/layout/process1"/>
    <dgm:cxn modelId="{713CDFAC-8FC2-46E6-85BB-5EB0FEF52B54}" type="presParOf" srcId="{423F1203-5611-4159-92AA-85AF236AF4B6}" destId="{DC1C43DE-B1C3-4101-9A89-6395CEE80E4F}" srcOrd="0" destOrd="0" presId="urn:microsoft.com/office/officeart/2005/8/layout/process1"/>
    <dgm:cxn modelId="{2C8C0E41-1607-468D-BB54-BF3D4978F526}" type="presParOf" srcId="{39F35061-0CF7-47D9-BB88-29180C2A3A72}" destId="{AEF7D007-8621-4FE9-997E-535BFCC4397D}" srcOrd="4" destOrd="0" presId="urn:microsoft.com/office/officeart/2005/8/layout/process1"/>
    <dgm:cxn modelId="{74F3B536-736B-4AD1-AD66-223B04BA14E8}" type="presParOf" srcId="{39F35061-0CF7-47D9-BB88-29180C2A3A72}" destId="{148F1E4C-EB9A-4E98-B349-2280EAD9AC8F}" srcOrd="5" destOrd="0" presId="urn:microsoft.com/office/officeart/2005/8/layout/process1"/>
    <dgm:cxn modelId="{826549D8-7DB4-404B-BFC4-B21ED49D8E43}" type="presParOf" srcId="{148F1E4C-EB9A-4E98-B349-2280EAD9AC8F}" destId="{A0F895A8-BA59-44CB-BF45-2A1CC67B6346}" srcOrd="0" destOrd="0" presId="urn:microsoft.com/office/officeart/2005/8/layout/process1"/>
    <dgm:cxn modelId="{EBB83783-E69D-427F-B283-24373A46F629}" type="presParOf" srcId="{39F35061-0CF7-47D9-BB88-29180C2A3A72}" destId="{7792F6CB-3658-4384-A3F0-863BB0260A4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AFE476-1197-467A-BB6D-E56DD6DDE650}">
      <dsp:nvSpPr>
        <dsp:cNvPr id="0" name=""/>
        <dsp:cNvSpPr/>
      </dsp:nvSpPr>
      <dsp:spPr>
        <a:xfrm>
          <a:off x="2135" y="0"/>
          <a:ext cx="2038860" cy="2869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cap="all" baseline="0" dirty="0" smtClean="0">
              <a:latin typeface="+mj-lt"/>
              <a:cs typeface="Arial" pitchFamily="34" charset="0"/>
            </a:rPr>
            <a:t>Программа (проект) по повышению финансовой грамотности населения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не реализовывались</a:t>
          </a:r>
          <a:endParaRPr lang="ru-RU" sz="1000" b="1" i="0" kern="1200" cap="all" baseline="0" dirty="0">
            <a:solidFill>
              <a:srgbClr val="004E90"/>
            </a:solidFill>
            <a:latin typeface="+mj-lt"/>
            <a:cs typeface="Arial" pitchFamily="34" charset="0"/>
          </a:endParaRPr>
        </a:p>
      </dsp:txBody>
      <dsp:txXfrm>
        <a:off x="2135" y="0"/>
        <a:ext cx="2038860" cy="2869281"/>
      </dsp:txXfrm>
    </dsp:sp>
    <dsp:sp modelId="{3EBBAEE7-8C01-498D-8FDD-0DDF055F2244}">
      <dsp:nvSpPr>
        <dsp:cNvPr id="0" name=""/>
        <dsp:cNvSpPr/>
      </dsp:nvSpPr>
      <dsp:spPr>
        <a:xfrm>
          <a:off x="2275083" y="1137063"/>
          <a:ext cx="496266" cy="595154"/>
        </a:xfrm>
        <a:prstGeom prst="rightArrow">
          <a:avLst>
            <a:gd name="adj1" fmla="val 60000"/>
            <a:gd name="adj2" fmla="val 50000"/>
          </a:avLst>
        </a:prstGeom>
        <a:solidFill>
          <a:srgbClr val="004E9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i="0" kern="1200" cap="all" baseline="0">
            <a:latin typeface="+mj-lt"/>
          </a:endParaRPr>
        </a:p>
      </dsp:txBody>
      <dsp:txXfrm>
        <a:off x="2275083" y="1137063"/>
        <a:ext cx="496266" cy="595154"/>
      </dsp:txXfrm>
    </dsp:sp>
    <dsp:sp modelId="{8F9BE145-4D38-4B58-8BB6-20EEDDB778B9}">
      <dsp:nvSpPr>
        <dsp:cNvPr id="0" name=""/>
        <dsp:cNvSpPr/>
      </dsp:nvSpPr>
      <dsp:spPr>
        <a:xfrm>
          <a:off x="2977346" y="0"/>
          <a:ext cx="2206439" cy="2869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cap="all" baseline="0" dirty="0" smtClean="0">
              <a:latin typeface="+mj-lt"/>
              <a:cs typeface="Arial" pitchFamily="34" charset="0"/>
            </a:rPr>
            <a:t>Заключение </a:t>
          </a:r>
          <a:r>
            <a:rPr lang="ru-RU" sz="1100" b="1" i="0" kern="120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Соглашения с Минфином России </a:t>
          </a:r>
          <a:r>
            <a:rPr lang="ru-RU" sz="1100" b="0" i="0" kern="1200" cap="all" baseline="0" dirty="0" smtClean="0">
              <a:latin typeface="+mj-lt"/>
              <a:cs typeface="Arial" pitchFamily="34" charset="0"/>
            </a:rPr>
            <a:t>о сотрудничестве в рамках реализации стратегии повышения финансовой грамотности в РФ до 2023 года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kern="1200" cap="all" baseline="0" dirty="0" smtClean="0">
            <a:latin typeface="+mj-lt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cap="all" baseline="0" dirty="0" smtClean="0">
              <a:latin typeface="+mj-lt"/>
              <a:cs typeface="Arial" pitchFamily="34" charset="0"/>
            </a:rPr>
            <a:t>Запуск и реализация  приоритетного регионального </a:t>
          </a:r>
          <a:r>
            <a:rPr lang="ru-RU" sz="1100" b="1" i="0" kern="120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проекта</a:t>
          </a:r>
          <a:r>
            <a:rPr lang="ru-RU" sz="1100" b="0" i="0" kern="1200" cap="all" baseline="0" dirty="0" smtClean="0">
              <a:latin typeface="+mj-lt"/>
              <a:cs typeface="Arial" pitchFamily="34" charset="0"/>
            </a:rPr>
            <a:t> по повышению финансовой грамотности </a:t>
          </a:r>
          <a:endParaRPr lang="ru-RU" sz="1100" b="0" i="0" kern="1200" cap="all" baseline="0" dirty="0">
            <a:latin typeface="+mj-lt"/>
            <a:cs typeface="Arial" pitchFamily="34" charset="0"/>
          </a:endParaRPr>
        </a:p>
      </dsp:txBody>
      <dsp:txXfrm>
        <a:off x="2977346" y="0"/>
        <a:ext cx="2206439" cy="2869281"/>
      </dsp:txXfrm>
    </dsp:sp>
    <dsp:sp modelId="{423F1203-5611-4159-92AA-85AF236AF4B6}">
      <dsp:nvSpPr>
        <dsp:cNvPr id="0" name=""/>
        <dsp:cNvSpPr/>
      </dsp:nvSpPr>
      <dsp:spPr>
        <a:xfrm>
          <a:off x="5429662" y="1137063"/>
          <a:ext cx="521256" cy="595154"/>
        </a:xfrm>
        <a:prstGeom prst="rightArrow">
          <a:avLst>
            <a:gd name="adj1" fmla="val 60000"/>
            <a:gd name="adj2" fmla="val 50000"/>
          </a:avLst>
        </a:prstGeom>
        <a:solidFill>
          <a:srgbClr val="004E9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i="0" kern="1200" cap="all" baseline="0">
            <a:latin typeface="+mj-lt"/>
          </a:endParaRPr>
        </a:p>
      </dsp:txBody>
      <dsp:txXfrm>
        <a:off x="5429662" y="1137063"/>
        <a:ext cx="521256" cy="595154"/>
      </dsp:txXfrm>
    </dsp:sp>
    <dsp:sp modelId="{AEF7D007-8621-4FE9-997E-535BFCC4397D}">
      <dsp:nvSpPr>
        <dsp:cNvPr id="0" name=""/>
        <dsp:cNvSpPr/>
      </dsp:nvSpPr>
      <dsp:spPr>
        <a:xfrm>
          <a:off x="6167289" y="0"/>
          <a:ext cx="2195328" cy="2869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0" i="0" kern="1200" cap="all" baseline="0" dirty="0" smtClean="0">
            <a:latin typeface="+mj-lt"/>
            <a:cs typeface="Arial" pitchFamily="34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cap="all" spc="100" baseline="0" dirty="0" smtClean="0">
              <a:latin typeface="+mj-lt"/>
              <a:cs typeface="Arial" panose="020B0604020202020204" pitchFamily="34" charset="0"/>
            </a:rPr>
            <a:t>Подпрограмма «Повышение финансовой и налоговой грамотности населения Новгородской области» -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cap="all" spc="100" baseline="0" dirty="0" smtClean="0">
              <a:solidFill>
                <a:srgbClr val="004E90"/>
              </a:solidFill>
              <a:latin typeface="+mj-lt"/>
              <a:cs typeface="Arial" panose="020B0604020202020204" pitchFamily="34" charset="0"/>
            </a:rPr>
            <a:t>отдельная подпрограмма в государственной программе </a:t>
          </a:r>
          <a:r>
            <a:rPr lang="ru-RU" sz="1000" b="0" i="0" kern="1200" cap="all" spc="100" baseline="0" dirty="0" smtClean="0">
              <a:latin typeface="+mj-lt"/>
              <a:cs typeface="Arial" panose="020B0604020202020204" pitchFamily="34" charset="0"/>
            </a:rPr>
            <a:t>Новгородской области «Управление государственными финансами Новгородской области на 2019-2024 годы»</a:t>
          </a:r>
          <a:endParaRPr lang="ru-RU" sz="1400" b="0" i="0" kern="1200" cap="all" baseline="0" dirty="0" smtClean="0">
            <a:latin typeface="+mj-lt"/>
            <a:cs typeface="Arial" pitchFamily="34" charset="0"/>
          </a:endParaRPr>
        </a:p>
      </dsp:txBody>
      <dsp:txXfrm>
        <a:off x="6167289" y="0"/>
        <a:ext cx="2195328" cy="2869281"/>
      </dsp:txXfrm>
    </dsp:sp>
    <dsp:sp modelId="{148F1E4C-EB9A-4E98-B349-2280EAD9AC8F}">
      <dsp:nvSpPr>
        <dsp:cNvPr id="0" name=""/>
        <dsp:cNvSpPr/>
      </dsp:nvSpPr>
      <dsp:spPr>
        <a:xfrm>
          <a:off x="8602600" y="1137063"/>
          <a:ext cx="508761" cy="595154"/>
        </a:xfrm>
        <a:prstGeom prst="rightArrow">
          <a:avLst>
            <a:gd name="adj1" fmla="val 60000"/>
            <a:gd name="adj2" fmla="val 50000"/>
          </a:avLst>
        </a:prstGeom>
        <a:solidFill>
          <a:srgbClr val="004E9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i="0" kern="1200" cap="all" baseline="0">
            <a:latin typeface="+mj-lt"/>
          </a:endParaRPr>
        </a:p>
      </dsp:txBody>
      <dsp:txXfrm>
        <a:off x="8602600" y="1137063"/>
        <a:ext cx="508761" cy="595154"/>
      </dsp:txXfrm>
    </dsp:sp>
    <dsp:sp modelId="{7792F6CB-3658-4384-A3F0-863BB0260A4A}">
      <dsp:nvSpPr>
        <dsp:cNvPr id="0" name=""/>
        <dsp:cNvSpPr/>
      </dsp:nvSpPr>
      <dsp:spPr>
        <a:xfrm>
          <a:off x="9322545" y="0"/>
          <a:ext cx="2253236" cy="2869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0" i="0" kern="1200" cap="all" baseline="0" dirty="0" smtClean="0">
              <a:latin typeface="+mj-lt"/>
              <a:cs typeface="Arial" pitchFamily="34" charset="0"/>
            </a:rPr>
            <a:t>Реализация проекта осуществляется через единый координирующий орган -  </a:t>
          </a:r>
          <a:r>
            <a:rPr lang="ru-RU" sz="1000" b="1" i="0" kern="120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проектный комитет </a:t>
          </a:r>
          <a:r>
            <a:rPr lang="ru-RU" sz="1000" b="0" i="0" kern="1200" cap="all" baseline="0" dirty="0" smtClean="0">
              <a:latin typeface="+mj-lt"/>
              <a:cs typeface="Arial" pitchFamily="34" charset="0"/>
            </a:rPr>
            <a:t>по реализации приоритетного регионального проекта «Повышение финансовой и налоговой грамотности населения Новгородской области»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i="0" kern="1200" cap="all" baseline="0" dirty="0" smtClean="0">
              <a:solidFill>
                <a:srgbClr val="004E90"/>
              </a:solidFill>
              <a:latin typeface="+mj-lt"/>
              <a:cs typeface="Arial" pitchFamily="34" charset="0"/>
            </a:rPr>
            <a:t>(Указ Губернатора Новгородской области от 22.09.2020 №531)</a:t>
          </a:r>
          <a:endParaRPr lang="ru-RU" sz="900" b="1" i="0" kern="1200" cap="all" spc="100" baseline="0" dirty="0" smtClean="0">
            <a:solidFill>
              <a:srgbClr val="004E90"/>
            </a:solidFill>
            <a:latin typeface="+mj-lt"/>
            <a:cs typeface="Arial" pitchFamily="34" charset="0"/>
          </a:endParaRPr>
        </a:p>
      </dsp:txBody>
      <dsp:txXfrm>
        <a:off x="9322545" y="0"/>
        <a:ext cx="2253236" cy="2869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384A-B938-4920-880F-8055BF572B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4D095-9748-4556-8C47-F7A2A4BFB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5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AC861-721D-CCF1-99EC-51A67E5A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2D44AE-C24E-FFA5-32AB-637DAD7F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883538-948E-4A8B-21B4-C47F5FA0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3EC2C3-1C55-FFAA-2506-E4A02E6172FD}"/>
              </a:ext>
            </a:extLst>
          </p:cNvPr>
          <p:cNvSpPr txBox="1"/>
          <p:nvPr/>
        </p:nvSpPr>
        <p:spPr>
          <a:xfrm>
            <a:off x="7607431" y="676087"/>
            <a:ext cx="43121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Helvetica" pitchFamily="2" charset="0"/>
              </a:rPr>
              <a:t>О реализации мероприятий, направленных на повышение финансовой грамотности населения Новгородской области</a:t>
            </a:r>
            <a:endParaRPr lang="ru-RU" sz="2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71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992000" cy="2287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Этапы реализации проекта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5556" y="771787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" pitchFamily="2" charset="0"/>
              </a:rPr>
              <a:t>2016-2017 гг.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282388" y="1258349"/>
          <a:ext cx="11577917" cy="286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58936" y="771787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" pitchFamily="2" charset="0"/>
              </a:rPr>
              <a:t>2018-2019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57146" y="771787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" pitchFamily="2" charset="0"/>
              </a:rPr>
              <a:t>2020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84441" y="771787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" pitchFamily="2" charset="0"/>
              </a:rPr>
              <a:t>с 2021 г.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479721" y="4127630"/>
          <a:ext cx="4395368" cy="252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869498" y="4595703"/>
            <a:ext cx="2550256" cy="40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400" dirty="0" smtClean="0">
                <a:latin typeface="Helvetica" pitchFamily="2" charset="0"/>
              </a:rPr>
              <a:t>Охват мероприятиями проекта, чел.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8589472" y="5440380"/>
            <a:ext cx="824095" cy="443459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462458" y="5432433"/>
            <a:ext cx="244673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b="1" dirty="0" smtClean="0">
                <a:solidFill>
                  <a:srgbClr val="004E90"/>
                </a:solidFill>
                <a:latin typeface="Helvetica" pitchFamily="2" charset="0"/>
              </a:rPr>
              <a:t>35%</a:t>
            </a:r>
            <a:r>
              <a:rPr lang="ru-RU" dirty="0" smtClean="0">
                <a:latin typeface="Helvetica" pitchFamily="2" charset="0"/>
              </a:rPr>
              <a:t> </a:t>
            </a:r>
            <a:r>
              <a:rPr lang="ru-RU" sz="1400" dirty="0" smtClean="0">
                <a:latin typeface="Helvetica" pitchFamily="2" charset="0"/>
              </a:rPr>
              <a:t>от населения региона</a:t>
            </a:r>
            <a:endParaRPr lang="ru-RU" dirty="0" smtClean="0">
              <a:latin typeface="Helvetica" pitchFamily="2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292862" y="5066950"/>
            <a:ext cx="444616" cy="201336"/>
          </a:xfrm>
          <a:prstGeom prst="straightConnector1">
            <a:avLst/>
          </a:prstGeom>
          <a:ln w="28575">
            <a:solidFill>
              <a:srgbClr val="004E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7899" y="4680945"/>
            <a:ext cx="3271037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Цель проекта</a:t>
            </a:r>
            <a:endParaRPr lang="ru-RU" alt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ru-RU" altLang="ru-RU" sz="1600" dirty="0" smtClean="0">
                <a:solidFill>
                  <a:srgbClr val="00B0F0"/>
                </a:solidFill>
                <a:latin typeface="Arial" panose="020B0604020202020204" pitchFamily="34" charset="0"/>
              </a:rPr>
              <a:t>Повышение к 2024 году уровня финансовой грамотности населения Новгородской области путем проведения не менее 500 информационно-просветительских мероприятий в год</a:t>
            </a:r>
            <a:endParaRPr lang="ru-RU" altLang="ru-RU" sz="16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0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992000" cy="2287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Участники проекта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3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24" t="21430" r="5159"/>
          <a:stretch>
            <a:fillRect/>
          </a:stretch>
        </p:blipFill>
        <p:spPr bwMode="auto">
          <a:xfrm>
            <a:off x="386499" y="973667"/>
            <a:ext cx="11305407" cy="53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30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992000" cy="2287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4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0" y="671468"/>
          <a:ext cx="4663673" cy="297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4016556"/>
            <a:ext cx="1394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ru-RU" sz="4000" spc="-5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86%</a:t>
            </a:r>
          </a:p>
          <a:p>
            <a:pPr lvl="0" algn="r" defTabSz="914400">
              <a:defRPr/>
            </a:pPr>
            <a:r>
              <a:rPr lang="ru-RU" sz="2000" spc="-500" dirty="0" smtClean="0">
                <a:solidFill>
                  <a:srgbClr val="004E90"/>
                </a:solidFill>
                <a:latin typeface="Arial Black" panose="020B0A04020102020204" pitchFamily="34" charset="0"/>
              </a:rPr>
              <a:t>+ 1   п.  п.</a:t>
            </a:r>
            <a:endParaRPr lang="ru-RU" sz="2000" spc="-500" dirty="0">
              <a:solidFill>
                <a:srgbClr val="004E9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552D38B-232A-4047-88B3-814719481A70}"/>
              </a:ext>
            </a:extLst>
          </p:cNvPr>
          <p:cNvSpPr/>
          <p:nvPr/>
        </p:nvSpPr>
        <p:spPr>
          <a:xfrm>
            <a:off x="1394869" y="4241800"/>
            <a:ext cx="295635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cap="all" spc="1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населения</a:t>
            </a:r>
            <a:endParaRPr lang="ru-RU" sz="1300" cap="all" spc="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300" b="1" cap="all" spc="100" dirty="0" smtClean="0">
                <a:solidFill>
                  <a:srgbClr val="004E90"/>
                </a:solidFill>
                <a:latin typeface="+mj-lt"/>
                <a:cs typeface="Arial" panose="020B0604020202020204" pitchFamily="34" charset="0"/>
              </a:rPr>
              <a:t>Пользуются банковскими картами</a:t>
            </a:r>
            <a:endParaRPr lang="ru-RU" sz="1300" b="1" cap="all" spc="100" dirty="0">
              <a:solidFill>
                <a:srgbClr val="004E9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48706" y="5308600"/>
            <a:ext cx="1543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ru-RU" sz="4000" spc="-5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67%</a:t>
            </a:r>
          </a:p>
          <a:p>
            <a:pPr lvl="0" algn="r" defTabSz="914400">
              <a:defRPr/>
            </a:pPr>
            <a:r>
              <a:rPr lang="ru-RU" sz="2000" spc="-500" dirty="0" smtClean="0">
                <a:solidFill>
                  <a:srgbClr val="004E90"/>
                </a:solidFill>
                <a:latin typeface="Arial Black" panose="020B0A04020102020204" pitchFamily="34" charset="0"/>
              </a:rPr>
              <a:t>+ 4    п.  п.</a:t>
            </a:r>
            <a:endParaRPr lang="ru-RU" spc="-500" dirty="0">
              <a:solidFill>
                <a:srgbClr val="004E9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552D38B-232A-4047-88B3-814719481A70}"/>
              </a:ext>
            </a:extLst>
          </p:cNvPr>
          <p:cNvSpPr/>
          <p:nvPr/>
        </p:nvSpPr>
        <p:spPr>
          <a:xfrm>
            <a:off x="1394869" y="5477933"/>
            <a:ext cx="246350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cap="all" spc="1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населения</a:t>
            </a:r>
            <a:endParaRPr lang="ru-RU" sz="1300" cap="all" spc="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300" b="1" cap="all" spc="100" dirty="0" smtClean="0">
                <a:solidFill>
                  <a:srgbClr val="004E90"/>
                </a:solidFill>
                <a:latin typeface="+mj-lt"/>
                <a:cs typeface="Arial" panose="020B0604020202020204" pitchFamily="34" charset="0"/>
              </a:rPr>
              <a:t>Не имеют кредитов</a:t>
            </a:r>
            <a:endParaRPr lang="ru-RU" sz="1300" b="1" cap="all" spc="100" dirty="0">
              <a:solidFill>
                <a:srgbClr val="004E9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82099" y="2034329"/>
            <a:ext cx="444616" cy="201336"/>
          </a:xfrm>
          <a:prstGeom prst="straightConnector1">
            <a:avLst/>
          </a:prstGeom>
          <a:ln w="28575">
            <a:solidFill>
              <a:srgbClr val="004E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/>
        </p:nvGraphicFramePr>
        <p:xfrm>
          <a:off x="4260050" y="805342"/>
          <a:ext cx="4008541" cy="284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6236715" y="2025940"/>
            <a:ext cx="444616" cy="343949"/>
          </a:xfrm>
          <a:prstGeom prst="straightConnector1">
            <a:avLst/>
          </a:prstGeom>
          <a:ln w="28575">
            <a:solidFill>
              <a:srgbClr val="004E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/>
          <p:nvPr/>
        </p:nvGraphicFramePr>
        <p:xfrm>
          <a:off x="8268591" y="822120"/>
          <a:ext cx="3506599" cy="282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V="1">
            <a:off x="9793648" y="1612084"/>
            <a:ext cx="444616" cy="201336"/>
          </a:xfrm>
          <a:prstGeom prst="straightConnector1">
            <a:avLst/>
          </a:prstGeom>
          <a:ln w="28575">
            <a:solidFill>
              <a:srgbClr val="004E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038600" y="3808601"/>
            <a:ext cx="8017932" cy="29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Уровень финансовой грамотности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населения Новгородской области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 возрастному признаку</a:t>
            </a: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ts val="1100"/>
              </a:lnSpc>
              <a:spcBef>
                <a:spcPts val="1200"/>
              </a:spcBef>
              <a:spcAft>
                <a:spcPct val="0"/>
              </a:spcAft>
              <a:buClr>
                <a:srgbClr val="004E90"/>
              </a:buClr>
              <a:buSzPct val="155000"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 18 до 24 лет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относительно высокий уровень финансовой грамотности, более заинтересованы в его повышении. К этой группе в первую очередь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относятся студенты, получающие высшее образование, либо его получившие и устроившиеся на работу. Они более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ответственно подходят к принятию финансовых решений.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ts val="1100"/>
              </a:lnSpc>
              <a:spcBef>
                <a:spcPts val="1200"/>
              </a:spcBef>
              <a:spcAft>
                <a:spcPct val="0"/>
              </a:spcAft>
              <a:buClr>
                <a:srgbClr val="004E90"/>
              </a:buClr>
              <a:buSzPct val="155000"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 25 до 44 лет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высокий уровень финансовой грамотности. Они чаще пользуются финансовыми услугами, более детально ознакомлены со всеми нюансами данных услуг.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случае чрезвычайной ситуации, когда срочно требуются дополнительные деньги жители региона из данной группы предпочитают сократить расходы, воспользоваться сбережениями или больше работать.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ts val="1100"/>
              </a:lnSpc>
              <a:spcBef>
                <a:spcPts val="1200"/>
              </a:spcBef>
              <a:spcAft>
                <a:spcPct val="0"/>
              </a:spcAft>
              <a:buClr>
                <a:srgbClr val="004E90"/>
              </a:buClr>
              <a:buSzPct val="155000"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45-65 лет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средний уровень финансовой грамотности. Есть определённый опыт, на который они опираются при решении вопросов в финансовой сфере. Поэтому считают, что не нуждаются в повышении финансовой грамотности. Данной группе сложнее адаптироваться к нововведениям. Они чаще подвергаются атакам мошенников.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ts val="1100"/>
              </a:lnSpc>
              <a:spcBef>
                <a:spcPts val="1200"/>
              </a:spcBef>
              <a:spcAft>
                <a:spcPct val="0"/>
              </a:spcAft>
              <a:buClr>
                <a:srgbClr val="004E90"/>
              </a:buClr>
              <a:buSzPct val="155000"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старше 65 лет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низкий уровень финансовой грамотности. Не разбираются в финансовых продуктах, склонны к сбережениям средств нежели к накоплению.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09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992000" cy="2287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Финансовое мошенничество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5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2804" y="3808602"/>
            <a:ext cx="759445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За 9 месяцев 2022 года:</a:t>
            </a:r>
          </a:p>
          <a:p>
            <a:pPr lvl="0">
              <a:lnSpc>
                <a:spcPts val="13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+mj-lt"/>
              </a:rPr>
              <a:t>размещено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1677</a:t>
            </a:r>
            <a:r>
              <a:rPr lang="ru-RU" sz="1200" dirty="0" smtClean="0">
                <a:latin typeface="+mj-lt"/>
              </a:rPr>
              <a:t> листовок, информирующих  об основных видах мошенничества</a:t>
            </a:r>
          </a:p>
          <a:p>
            <a:pPr lvl="0">
              <a:lnSpc>
                <a:spcPts val="13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+mj-lt"/>
              </a:rPr>
              <a:t>размещено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29</a:t>
            </a:r>
            <a:r>
              <a:rPr lang="ru-RU" sz="1200" dirty="0" smtClean="0">
                <a:latin typeface="+mj-lt"/>
              </a:rPr>
              <a:t> публикаций профилактического характера</a:t>
            </a:r>
          </a:p>
          <a:p>
            <a:pPr lvl="0">
              <a:lnSpc>
                <a:spcPts val="13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+mj-lt"/>
              </a:rPr>
              <a:t>проведена информационно-профилактическая акция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«#</a:t>
            </a:r>
            <a:r>
              <a:rPr lang="ru-RU" sz="1400" b="1" dirty="0" err="1" smtClean="0">
                <a:solidFill>
                  <a:srgbClr val="0070C0"/>
                </a:solidFill>
                <a:latin typeface="+mj-lt"/>
              </a:rPr>
              <a:t>СтопМошенник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»</a:t>
            </a:r>
            <a:endParaRPr lang="ru-RU" sz="1200" b="1" dirty="0" smtClean="0">
              <a:solidFill>
                <a:srgbClr val="0070C0"/>
              </a:solidFill>
              <a:latin typeface="+mj-lt"/>
            </a:endParaRPr>
          </a:p>
          <a:p>
            <a:pPr lvl="0">
              <a:lnSpc>
                <a:spcPts val="13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+mj-lt"/>
              </a:rPr>
              <a:t>в городском общественном транспорте г. Великий Новгород транслируется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аудио-ролик</a:t>
            </a:r>
            <a:r>
              <a:rPr lang="ru-RU" sz="1200" dirty="0" smtClean="0">
                <a:latin typeface="+mj-lt"/>
              </a:rPr>
              <a:t> с предупредительной информацией о дистанционном мошенничестве</a:t>
            </a:r>
          </a:p>
          <a:p>
            <a:pPr lvl="0">
              <a:lnSpc>
                <a:spcPts val="13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+mj-lt"/>
              </a:rPr>
              <a:t>трансляция видеоматериалов </a:t>
            </a:r>
            <a:r>
              <a:rPr lang="ru-RU" sz="1200" dirty="0" smtClean="0"/>
              <a:t>по профилактике дистанционного мошенничества </a:t>
            </a:r>
            <a:r>
              <a:rPr lang="ru-RU" sz="1200" dirty="0" smtClean="0">
                <a:latin typeface="+mj-lt"/>
              </a:rPr>
              <a:t>запущена на мониторах в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24</a:t>
            </a:r>
            <a:r>
              <a:rPr lang="ru-RU" sz="1200" dirty="0" smtClean="0">
                <a:latin typeface="+mj-lt"/>
              </a:rPr>
              <a:t> центрах «Мои Документы» Новгородской области</a:t>
            </a:r>
          </a:p>
          <a:p>
            <a:pPr lvl="0">
              <a:lnSpc>
                <a:spcPts val="1300"/>
              </a:lnSpc>
              <a:spcBef>
                <a:spcPts val="600"/>
              </a:spcBef>
              <a:buClr>
                <a:srgbClr val="0070C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+mj-lt"/>
              </a:rPr>
              <a:t>на площадке Новгородского областного телевидения в программах «Главный эфир», «Соседи» и «Территория закона», а также на площадке ГТРК «</a:t>
            </a:r>
            <a:r>
              <a:rPr lang="ru-RU" sz="1200" dirty="0" err="1" smtClean="0">
                <a:latin typeface="+mj-lt"/>
              </a:rPr>
              <a:t>Славия</a:t>
            </a:r>
            <a:r>
              <a:rPr lang="ru-RU" sz="1200" dirty="0" smtClean="0">
                <a:latin typeface="+mj-lt"/>
              </a:rPr>
              <a:t>» в эфирах еженедельной программы «Вести – Дежурная часть. Великий Новгород» проходят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тематические выступления </a:t>
            </a:r>
            <a:r>
              <a:rPr lang="ru-RU" sz="1200" dirty="0" smtClean="0">
                <a:latin typeface="+mj-lt"/>
              </a:rPr>
              <a:t>руководителей и сотрудников подразделений Управления МВД России по Новгородской  области по вопросам профилактики дистанционных преступлений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86499" y="780175"/>
          <a:ext cx="43143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443556" y="889232"/>
          <a:ext cx="3847376" cy="291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8254767" y="872455"/>
          <a:ext cx="3783449" cy="265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7994707" y="5071740"/>
            <a:ext cx="805343" cy="377505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150602" y="4345497"/>
            <a:ext cx="24663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Уровень </a:t>
            </a:r>
            <a:r>
              <a:rPr lang="ru-RU" dirty="0" err="1" smtClean="0"/>
              <a:t>киберпреступности</a:t>
            </a:r>
            <a:r>
              <a:rPr lang="ru-RU" dirty="0" smtClean="0"/>
              <a:t> в Новгородской области снизился на </a:t>
            </a:r>
            <a:r>
              <a:rPr lang="ru-RU" sz="2800" b="1" dirty="0" smtClean="0">
                <a:solidFill>
                  <a:srgbClr val="0070C0"/>
                </a:solidFill>
              </a:rPr>
              <a:t>21,2%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09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992000" cy="2287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Helvetica" pitchFamily="2" charset="0"/>
              </a:rPr>
              <a:t>Мероприятия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6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31" t="20921" b="9694"/>
          <a:stretch>
            <a:fillRect/>
          </a:stretch>
        </p:blipFill>
        <p:spPr bwMode="auto">
          <a:xfrm>
            <a:off x="282804" y="1224793"/>
            <a:ext cx="11685584" cy="466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3098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Фирменный стиль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575</Words>
  <Application>Microsoft Office PowerPoint</Application>
  <PresentationFormat>Произвольный</PresentationFormat>
  <Paragraphs>69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Этапы реализации проекта</vt:lpstr>
      <vt:lpstr>Участники проекта</vt:lpstr>
      <vt:lpstr>Результаты реализации проекта</vt:lpstr>
      <vt:lpstr>Финансовое мошенничество</vt:lpstr>
      <vt:lpstr>Мероприятия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evmahn_464</cp:lastModifiedBy>
  <cp:revision>74</cp:revision>
  <dcterms:created xsi:type="dcterms:W3CDTF">2022-06-28T08:05:40Z</dcterms:created>
  <dcterms:modified xsi:type="dcterms:W3CDTF">2022-10-26T10:40:30Z</dcterms:modified>
</cp:coreProperties>
</file>