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7" r:id="rId2"/>
  </p:sldMasterIdLst>
  <p:notesMasterIdLst>
    <p:notesMasterId r:id="rId30"/>
  </p:notesMasterIdLst>
  <p:handoutMasterIdLst>
    <p:handoutMasterId r:id="rId31"/>
  </p:handoutMasterIdLst>
  <p:sldIdLst>
    <p:sldId id="259" r:id="rId3"/>
    <p:sldId id="288" r:id="rId4"/>
    <p:sldId id="265" r:id="rId5"/>
    <p:sldId id="277" r:id="rId6"/>
    <p:sldId id="287" r:id="rId7"/>
    <p:sldId id="270" r:id="rId8"/>
    <p:sldId id="278" r:id="rId9"/>
    <p:sldId id="292" r:id="rId10"/>
    <p:sldId id="279" r:id="rId11"/>
    <p:sldId id="291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9" r:id="rId23"/>
    <p:sldId id="303" r:id="rId24"/>
    <p:sldId id="304" r:id="rId25"/>
    <p:sldId id="305" r:id="rId26"/>
    <p:sldId id="308" r:id="rId27"/>
    <p:sldId id="310" r:id="rId28"/>
    <p:sldId id="264" r:id="rId29"/>
  </p:sldIdLst>
  <p:sldSz cx="9144000" cy="6858000" type="screen4x3"/>
  <p:notesSz cx="9979025" cy="68341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4942"/>
    <a:srgbClr val="FA5224"/>
    <a:srgbClr val="FCCECC"/>
    <a:srgbClr val="F9A5A1"/>
    <a:srgbClr val="AFABAB"/>
    <a:srgbClr val="F34840"/>
    <a:srgbClr val="EE6017"/>
    <a:srgbClr val="004B57"/>
    <a:srgbClr val="FEE9E8"/>
    <a:srgbClr val="E45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000" autoAdjust="0"/>
    <p:restoredTop sz="98629" autoAdjust="0"/>
  </p:normalViewPr>
  <p:slideViewPr>
    <p:cSldViewPr snapToGrid="0" showGuides="1">
      <p:cViewPr>
        <p:scale>
          <a:sx n="66" d="100"/>
          <a:sy n="66" d="100"/>
        </p:scale>
        <p:origin x="-1014" y="-10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7" d="100"/>
          <a:sy n="57" d="100"/>
        </p:scale>
        <p:origin x="275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A28B9C-A42C-4AC0-BCD4-4FC39D0BD5F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92CA6D-C1E4-44E9-8D6C-3DFF0161C6E1}">
      <dgm:prSet phldrT="[Текст]" custT="1"/>
      <dgm:spPr>
        <a:solidFill>
          <a:srgbClr val="C0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1. </a:t>
          </a:r>
          <a:r>
            <a:rPr lang="ru-RU" sz="1600" b="1" dirty="0" smtClean="0">
              <a:latin typeface="Arial" pitchFamily="34" charset="0"/>
              <a:cs typeface="Arial" pitchFamily="34" charset="0"/>
            </a:rPr>
            <a:t>Выдачу (переоформление, прекращение) лицензии на заготовку, хранение, переработку и реализацию лома черного металла, цветного металла</a:t>
          </a:r>
          <a:endParaRPr lang="ru-RU" sz="16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09C45385-E0A6-48D4-8E0F-8CB134A85DFF}" type="parTrans" cxnId="{BCBEBB58-D3C3-419E-9EDE-9777FD8B10E4}">
      <dgm:prSet/>
      <dgm:spPr/>
      <dgm:t>
        <a:bodyPr/>
        <a:lstStyle/>
        <a:p>
          <a:endParaRPr lang="ru-RU">
            <a:solidFill>
              <a:schemeClr val="bg1"/>
            </a:solidFill>
            <a:latin typeface="Arial Black" pitchFamily="34" charset="0"/>
          </a:endParaRPr>
        </a:p>
      </dgm:t>
    </dgm:pt>
    <dgm:pt modelId="{F0984EEB-10AE-4BC4-8BB6-4E9451D96421}" type="sibTrans" cxnId="{BCBEBB58-D3C3-419E-9EDE-9777FD8B10E4}">
      <dgm:prSet/>
      <dgm:spPr/>
      <dgm:t>
        <a:bodyPr/>
        <a:lstStyle/>
        <a:p>
          <a:endParaRPr lang="ru-RU">
            <a:solidFill>
              <a:schemeClr val="bg1"/>
            </a:solidFill>
            <a:latin typeface="Arial Black" pitchFamily="34" charset="0"/>
          </a:endParaRPr>
        </a:p>
      </dgm:t>
    </dgm:pt>
    <dgm:pt modelId="{54F28EF8-0006-41AA-9A48-840DED7AD797}">
      <dgm:prSet custT="1"/>
      <dgm:spPr>
        <a:solidFill>
          <a:srgbClr val="C0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1600" b="1" smtClean="0">
              <a:latin typeface="Arial" pitchFamily="34" charset="0"/>
              <a:cs typeface="Arial" pitchFamily="34" charset="0"/>
            </a:rPr>
            <a:t>2. Выдачу копий и дубликатов бланков лицензий</a:t>
          </a:r>
          <a:endParaRPr lang="ru-RU" sz="16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E2867AFA-9B3F-4B12-AA90-74CFE551098B}" type="sibTrans" cxnId="{2B5DD121-C9A9-4F8A-8C03-6A7EC4A5D901}">
      <dgm:prSet/>
      <dgm:spPr/>
      <dgm:t>
        <a:bodyPr/>
        <a:lstStyle/>
        <a:p>
          <a:endParaRPr lang="ru-RU">
            <a:solidFill>
              <a:schemeClr val="bg1"/>
            </a:solidFill>
            <a:latin typeface="Arial Black" pitchFamily="34" charset="0"/>
          </a:endParaRPr>
        </a:p>
      </dgm:t>
    </dgm:pt>
    <dgm:pt modelId="{FEBB857E-9125-4C99-94B5-E14848027E95}" type="parTrans" cxnId="{2B5DD121-C9A9-4F8A-8C03-6A7EC4A5D901}">
      <dgm:prSet/>
      <dgm:spPr/>
      <dgm:t>
        <a:bodyPr/>
        <a:lstStyle/>
        <a:p>
          <a:endParaRPr lang="ru-RU">
            <a:solidFill>
              <a:schemeClr val="bg1"/>
            </a:solidFill>
            <a:latin typeface="Arial Black" pitchFamily="34" charset="0"/>
          </a:endParaRPr>
        </a:p>
      </dgm:t>
    </dgm:pt>
    <dgm:pt modelId="{F878A689-9DDA-4FE5-BAF3-01CF4E747AF7}">
      <dgm:prSet custT="1"/>
      <dgm:spPr>
        <a:solidFill>
          <a:srgbClr val="C0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1600" b="1" smtClean="0">
              <a:latin typeface="Arial" pitchFamily="34" charset="0"/>
              <a:cs typeface="Arial" pitchFamily="34" charset="0"/>
            </a:rPr>
            <a:t>3. Лицензионный контроль за соблюдением лицензионных требований при осуществлении деятельности по заготовке, хранению, переработке и реализации лома черного металла, цветного металла</a:t>
          </a:r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AA4D6070-0B93-4ED9-9656-BE108D92AFE0}" type="parTrans" cxnId="{B897B11F-C12F-4E5C-8491-61E672E77DDD}">
      <dgm:prSet/>
      <dgm:spPr/>
      <dgm:t>
        <a:bodyPr/>
        <a:lstStyle/>
        <a:p>
          <a:endParaRPr lang="ru-RU"/>
        </a:p>
      </dgm:t>
    </dgm:pt>
    <dgm:pt modelId="{59327B38-F737-499C-B612-F22BD0427AD9}" type="sibTrans" cxnId="{B897B11F-C12F-4E5C-8491-61E672E77DDD}">
      <dgm:prSet/>
      <dgm:spPr/>
      <dgm:t>
        <a:bodyPr/>
        <a:lstStyle/>
        <a:p>
          <a:endParaRPr lang="ru-RU"/>
        </a:p>
      </dgm:t>
    </dgm:pt>
    <dgm:pt modelId="{0DA36058-C1CE-4C9A-B876-D5BFD41D49DF}">
      <dgm:prSet custT="1"/>
      <dgm:spPr>
        <a:solidFill>
          <a:srgbClr val="C0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1600" b="1" dirty="0" smtClean="0">
              <a:latin typeface="Arial" pitchFamily="34" charset="0"/>
              <a:cs typeface="Arial" pitchFamily="34" charset="0"/>
            </a:rPr>
            <a:t>4. Контроль за соответствием соискателя лицензии требованиям, предъявляемым при осуществлении лицензируемого вида деятельности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7E3B5827-9A8E-407D-817E-9DCC2189829E}" type="parTrans" cxnId="{4383A18C-F139-4687-B2B8-662FAB13DD4E}">
      <dgm:prSet/>
      <dgm:spPr/>
      <dgm:t>
        <a:bodyPr/>
        <a:lstStyle/>
        <a:p>
          <a:endParaRPr lang="ru-RU"/>
        </a:p>
      </dgm:t>
    </dgm:pt>
    <dgm:pt modelId="{C7F21CF7-0E42-4893-9202-5A85A07597F0}" type="sibTrans" cxnId="{4383A18C-F139-4687-B2B8-662FAB13DD4E}">
      <dgm:prSet/>
      <dgm:spPr/>
      <dgm:t>
        <a:bodyPr/>
        <a:lstStyle/>
        <a:p>
          <a:endParaRPr lang="ru-RU"/>
        </a:p>
      </dgm:t>
    </dgm:pt>
    <dgm:pt modelId="{7652620A-F036-4ABC-B4EA-98A13A0FA345}" type="pres">
      <dgm:prSet presAssocID="{F4A28B9C-A42C-4AC0-BCD4-4FC39D0BD5F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335A92-4570-4331-A5FE-A71A5FAFD07D}" type="pres">
      <dgm:prSet presAssocID="{D392CA6D-C1E4-44E9-8D6C-3DFF0161C6E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E99FF1-BE1D-4286-9CFD-1BC936D81680}" type="pres">
      <dgm:prSet presAssocID="{F0984EEB-10AE-4BC4-8BB6-4E9451D96421}" presName="sibTrans" presStyleCnt="0"/>
      <dgm:spPr/>
    </dgm:pt>
    <dgm:pt modelId="{7F1BC1A9-C7C7-4B83-BE68-DC7AA60F3E88}" type="pres">
      <dgm:prSet presAssocID="{54F28EF8-0006-41AA-9A48-840DED7AD79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5C4C29-173C-4930-AD93-5CD41D6CF46F}" type="pres">
      <dgm:prSet presAssocID="{E2867AFA-9B3F-4B12-AA90-74CFE551098B}" presName="sibTrans" presStyleCnt="0"/>
      <dgm:spPr/>
    </dgm:pt>
    <dgm:pt modelId="{12C1D60F-EDC7-4A70-A2D2-3957A48D0F94}" type="pres">
      <dgm:prSet presAssocID="{F878A689-9DDA-4FE5-BAF3-01CF4E747AF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77DD90-833D-4AF7-BF8B-657DD0B6CCA4}" type="pres">
      <dgm:prSet presAssocID="{59327B38-F737-499C-B612-F22BD0427AD9}" presName="sibTrans" presStyleCnt="0"/>
      <dgm:spPr/>
    </dgm:pt>
    <dgm:pt modelId="{D500823F-9F4D-4D14-97CC-A70E501706A8}" type="pres">
      <dgm:prSet presAssocID="{0DA36058-C1CE-4C9A-B876-D5BFD41D49D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83A18C-F139-4687-B2B8-662FAB13DD4E}" srcId="{F4A28B9C-A42C-4AC0-BCD4-4FC39D0BD5F2}" destId="{0DA36058-C1CE-4C9A-B876-D5BFD41D49DF}" srcOrd="3" destOrd="0" parTransId="{7E3B5827-9A8E-407D-817E-9DCC2189829E}" sibTransId="{C7F21CF7-0E42-4893-9202-5A85A07597F0}"/>
    <dgm:cxn modelId="{BCBEBB58-D3C3-419E-9EDE-9777FD8B10E4}" srcId="{F4A28B9C-A42C-4AC0-BCD4-4FC39D0BD5F2}" destId="{D392CA6D-C1E4-44E9-8D6C-3DFF0161C6E1}" srcOrd="0" destOrd="0" parTransId="{09C45385-E0A6-48D4-8E0F-8CB134A85DFF}" sibTransId="{F0984EEB-10AE-4BC4-8BB6-4E9451D96421}"/>
    <dgm:cxn modelId="{B897B11F-C12F-4E5C-8491-61E672E77DDD}" srcId="{F4A28B9C-A42C-4AC0-BCD4-4FC39D0BD5F2}" destId="{F878A689-9DDA-4FE5-BAF3-01CF4E747AF7}" srcOrd="2" destOrd="0" parTransId="{AA4D6070-0B93-4ED9-9656-BE108D92AFE0}" sibTransId="{59327B38-F737-499C-B612-F22BD0427AD9}"/>
    <dgm:cxn modelId="{2B5DD121-C9A9-4F8A-8C03-6A7EC4A5D901}" srcId="{F4A28B9C-A42C-4AC0-BCD4-4FC39D0BD5F2}" destId="{54F28EF8-0006-41AA-9A48-840DED7AD797}" srcOrd="1" destOrd="0" parTransId="{FEBB857E-9125-4C99-94B5-E14848027E95}" sibTransId="{E2867AFA-9B3F-4B12-AA90-74CFE551098B}"/>
    <dgm:cxn modelId="{DEBD8962-DCD8-414E-8D2A-99CA2B1514BD}" type="presOf" srcId="{54F28EF8-0006-41AA-9A48-840DED7AD797}" destId="{7F1BC1A9-C7C7-4B83-BE68-DC7AA60F3E88}" srcOrd="0" destOrd="0" presId="urn:microsoft.com/office/officeart/2005/8/layout/default"/>
    <dgm:cxn modelId="{EF12C6AC-0F57-4C31-B69D-554E16E1C206}" type="presOf" srcId="{D392CA6D-C1E4-44E9-8D6C-3DFF0161C6E1}" destId="{45335A92-4570-4331-A5FE-A71A5FAFD07D}" srcOrd="0" destOrd="0" presId="urn:microsoft.com/office/officeart/2005/8/layout/default"/>
    <dgm:cxn modelId="{B00B320C-2A4E-4624-ABEE-7778DBE258DE}" type="presOf" srcId="{F4A28B9C-A42C-4AC0-BCD4-4FC39D0BD5F2}" destId="{7652620A-F036-4ABC-B4EA-98A13A0FA345}" srcOrd="0" destOrd="0" presId="urn:microsoft.com/office/officeart/2005/8/layout/default"/>
    <dgm:cxn modelId="{1619F046-D9DE-41E0-BA17-9D49ABF395AC}" type="presOf" srcId="{0DA36058-C1CE-4C9A-B876-D5BFD41D49DF}" destId="{D500823F-9F4D-4D14-97CC-A70E501706A8}" srcOrd="0" destOrd="0" presId="urn:microsoft.com/office/officeart/2005/8/layout/default"/>
    <dgm:cxn modelId="{499F4C1A-4A86-46DF-9CEE-C42B03C27BC7}" type="presOf" srcId="{F878A689-9DDA-4FE5-BAF3-01CF4E747AF7}" destId="{12C1D60F-EDC7-4A70-A2D2-3957A48D0F94}" srcOrd="0" destOrd="0" presId="urn:microsoft.com/office/officeart/2005/8/layout/default"/>
    <dgm:cxn modelId="{521EB6FB-65A3-4505-8EDD-5B755CE622FC}" type="presParOf" srcId="{7652620A-F036-4ABC-B4EA-98A13A0FA345}" destId="{45335A92-4570-4331-A5FE-A71A5FAFD07D}" srcOrd="0" destOrd="0" presId="urn:microsoft.com/office/officeart/2005/8/layout/default"/>
    <dgm:cxn modelId="{A1CE63B7-489F-4711-8808-49C59CB1DAFF}" type="presParOf" srcId="{7652620A-F036-4ABC-B4EA-98A13A0FA345}" destId="{99E99FF1-BE1D-4286-9CFD-1BC936D81680}" srcOrd="1" destOrd="0" presId="urn:microsoft.com/office/officeart/2005/8/layout/default"/>
    <dgm:cxn modelId="{0B4D481D-5EEA-4F94-878E-E0A696DDF17C}" type="presParOf" srcId="{7652620A-F036-4ABC-B4EA-98A13A0FA345}" destId="{7F1BC1A9-C7C7-4B83-BE68-DC7AA60F3E88}" srcOrd="2" destOrd="0" presId="urn:microsoft.com/office/officeart/2005/8/layout/default"/>
    <dgm:cxn modelId="{21B632A9-907D-4CB8-BDB5-37431D14980C}" type="presParOf" srcId="{7652620A-F036-4ABC-B4EA-98A13A0FA345}" destId="{8D5C4C29-173C-4930-AD93-5CD41D6CF46F}" srcOrd="3" destOrd="0" presId="urn:microsoft.com/office/officeart/2005/8/layout/default"/>
    <dgm:cxn modelId="{C8B5C71B-D161-4164-BE0A-A465850CB662}" type="presParOf" srcId="{7652620A-F036-4ABC-B4EA-98A13A0FA345}" destId="{12C1D60F-EDC7-4A70-A2D2-3957A48D0F94}" srcOrd="4" destOrd="0" presId="urn:microsoft.com/office/officeart/2005/8/layout/default"/>
    <dgm:cxn modelId="{87FB4D4F-D72E-42BC-9FE2-3EFB359E6EF7}" type="presParOf" srcId="{7652620A-F036-4ABC-B4EA-98A13A0FA345}" destId="{8977DD90-833D-4AF7-BF8B-657DD0B6CCA4}" srcOrd="5" destOrd="0" presId="urn:microsoft.com/office/officeart/2005/8/layout/default"/>
    <dgm:cxn modelId="{563987C8-8AD2-40F8-9645-01A5C36BE426}" type="presParOf" srcId="{7652620A-F036-4ABC-B4EA-98A13A0FA345}" destId="{D500823F-9F4D-4D14-97CC-A70E501706A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6DB8715-512D-49F3-9ACF-FD27FDA18D2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59EBD0-8DC4-4F60-BD0D-CBEF90F8A119}">
      <dgm:prSet phldrT="[Текст]"/>
      <dgm:spPr>
        <a:solidFill>
          <a:srgbClr val="C0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b="1" smtClean="0">
              <a:latin typeface="Arial" pitchFamily="34" charset="0"/>
              <a:cs typeface="Arial" pitchFamily="34" charset="0"/>
            </a:rPr>
            <a:t>1) непосредственно присутствовать при проведении проверки, давать объяснения по вопросам, относящимся к предмету проверки;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A86A2E25-1A9A-4BA9-B3D3-6E628D356F40}" type="parTrans" cxnId="{7D3D1922-20C4-4BB4-ACC3-B2C2289D9716}">
      <dgm:prSet/>
      <dgm:spPr/>
      <dgm:t>
        <a:bodyPr/>
        <a:lstStyle/>
        <a:p>
          <a:endParaRPr lang="ru-RU"/>
        </a:p>
      </dgm:t>
    </dgm:pt>
    <dgm:pt modelId="{346627EE-168F-451D-AAD1-38D86BBE6D5C}" type="sibTrans" cxnId="{7D3D1922-20C4-4BB4-ACC3-B2C2289D9716}">
      <dgm:prSet/>
      <dgm:spPr/>
      <dgm:t>
        <a:bodyPr/>
        <a:lstStyle/>
        <a:p>
          <a:endParaRPr lang="ru-RU"/>
        </a:p>
      </dgm:t>
    </dgm:pt>
    <dgm:pt modelId="{68A5919B-F070-4E92-B189-0A60A1B4CEA7}">
      <dgm:prSet/>
      <dgm:spPr>
        <a:solidFill>
          <a:srgbClr val="C0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2) получать от министерства, должностных лиц министерства информацию, которая относится к предмету проверки и предоставление которой предусмотрено Федеральным законом № 294-ФЗ;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DB27040A-B594-4F0A-9C82-B2BFDB344BC4}" type="parTrans" cxnId="{B5641AAE-EBCC-4D08-A98E-B942CE933262}">
      <dgm:prSet/>
      <dgm:spPr/>
      <dgm:t>
        <a:bodyPr/>
        <a:lstStyle/>
        <a:p>
          <a:endParaRPr lang="ru-RU"/>
        </a:p>
      </dgm:t>
    </dgm:pt>
    <dgm:pt modelId="{ED2116B9-314B-4737-BBB1-8C7E63C56CF9}" type="sibTrans" cxnId="{B5641AAE-EBCC-4D08-A98E-B942CE933262}">
      <dgm:prSet/>
      <dgm:spPr/>
      <dgm:t>
        <a:bodyPr/>
        <a:lstStyle/>
        <a:p>
          <a:endParaRPr lang="ru-RU"/>
        </a:p>
      </dgm:t>
    </dgm:pt>
    <dgm:pt modelId="{E100A801-E602-43E1-9278-30C6A2CA6B0F}">
      <dgm:prSet/>
      <dgm:spPr>
        <a:solidFill>
          <a:srgbClr val="C0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b="1" smtClean="0">
              <a:latin typeface="Arial" pitchFamily="34" charset="0"/>
              <a:cs typeface="Arial" pitchFamily="34" charset="0"/>
            </a:rPr>
            <a:t>3) знакомиться с результатами проверки и указывать в акте проверки о своем ознакомлении с результатами проверки, согласии или несогласии с ними, а также с отдельными действиями должностных лиц министерства;</a:t>
          </a:r>
          <a:endParaRPr lang="ru-RU" b="1">
            <a:latin typeface="Arial" pitchFamily="34" charset="0"/>
            <a:cs typeface="Arial" pitchFamily="34" charset="0"/>
          </a:endParaRPr>
        </a:p>
      </dgm:t>
    </dgm:pt>
    <dgm:pt modelId="{11FB1A56-0E82-4408-A3B3-D4ECF2039ED3}" type="parTrans" cxnId="{DCB8419F-84F9-4C65-8A9E-2D606E5AD9BE}">
      <dgm:prSet/>
      <dgm:spPr/>
      <dgm:t>
        <a:bodyPr/>
        <a:lstStyle/>
        <a:p>
          <a:endParaRPr lang="ru-RU"/>
        </a:p>
      </dgm:t>
    </dgm:pt>
    <dgm:pt modelId="{2ED19EE3-25AA-4C68-85D2-2EEBC61EFD6C}" type="sibTrans" cxnId="{DCB8419F-84F9-4C65-8A9E-2D606E5AD9BE}">
      <dgm:prSet/>
      <dgm:spPr/>
      <dgm:t>
        <a:bodyPr/>
        <a:lstStyle/>
        <a:p>
          <a:endParaRPr lang="ru-RU"/>
        </a:p>
      </dgm:t>
    </dgm:pt>
    <dgm:pt modelId="{C4EE7755-1238-4E89-A9A2-01CE864A1D62}">
      <dgm:prSet/>
      <dgm:spPr>
        <a:solidFill>
          <a:srgbClr val="C0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b="1" smtClean="0">
              <a:latin typeface="Arial" pitchFamily="34" charset="0"/>
              <a:cs typeface="Arial" pitchFamily="34" charset="0"/>
            </a:rPr>
            <a:t>4) обжаловать действия (бездействие) должностных лиц министерства, повлекшие за собой нарушение прав юридического лица и индивидуального предпринимателя при проведении проверки, в административном и (или) судебном порядке в соответствии с законодательством Российской Федерации;</a:t>
          </a:r>
          <a:endParaRPr lang="ru-RU" b="1">
            <a:latin typeface="Arial" pitchFamily="34" charset="0"/>
            <a:cs typeface="Arial" pitchFamily="34" charset="0"/>
          </a:endParaRPr>
        </a:p>
      </dgm:t>
    </dgm:pt>
    <dgm:pt modelId="{178ECCD6-6BD7-4C08-B2A6-C2ED832EF03A}" type="parTrans" cxnId="{546B5BBF-CF44-4B35-B6B4-AAA479AF0CD5}">
      <dgm:prSet/>
      <dgm:spPr/>
      <dgm:t>
        <a:bodyPr/>
        <a:lstStyle/>
        <a:p>
          <a:endParaRPr lang="ru-RU"/>
        </a:p>
      </dgm:t>
    </dgm:pt>
    <dgm:pt modelId="{0D996214-49F4-4F54-97E3-17F45EB3D90E}" type="sibTrans" cxnId="{546B5BBF-CF44-4B35-B6B4-AAA479AF0CD5}">
      <dgm:prSet/>
      <dgm:spPr/>
      <dgm:t>
        <a:bodyPr/>
        <a:lstStyle/>
        <a:p>
          <a:endParaRPr lang="ru-RU"/>
        </a:p>
      </dgm:t>
    </dgm:pt>
    <dgm:pt modelId="{1BA5A18D-74AA-4BD0-BB14-214DA69FAFA0}">
      <dgm:prSet/>
      <dgm:spPr>
        <a:solidFill>
          <a:srgbClr val="C0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b="1" smtClean="0">
              <a:latin typeface="Arial" pitchFamily="34" charset="0"/>
              <a:cs typeface="Arial" pitchFamily="34" charset="0"/>
            </a:rPr>
            <a:t>5) привлекать Уполномоченного по защите прав предпринимателей в Новгородской области к участию в проверке;</a:t>
          </a:r>
          <a:endParaRPr lang="ru-RU" b="1">
            <a:latin typeface="Arial" pitchFamily="34" charset="0"/>
            <a:cs typeface="Arial" pitchFamily="34" charset="0"/>
          </a:endParaRPr>
        </a:p>
      </dgm:t>
    </dgm:pt>
    <dgm:pt modelId="{0850CF45-9826-4CE5-BF79-016346BBCEF5}" type="parTrans" cxnId="{B74F41B5-049D-4ED1-A061-DFE675D44A6A}">
      <dgm:prSet/>
      <dgm:spPr/>
      <dgm:t>
        <a:bodyPr/>
        <a:lstStyle/>
        <a:p>
          <a:endParaRPr lang="ru-RU"/>
        </a:p>
      </dgm:t>
    </dgm:pt>
    <dgm:pt modelId="{E70EB066-D390-4A4A-BA34-ACD5D1868393}" type="sibTrans" cxnId="{B74F41B5-049D-4ED1-A061-DFE675D44A6A}">
      <dgm:prSet/>
      <dgm:spPr/>
      <dgm:t>
        <a:bodyPr/>
        <a:lstStyle/>
        <a:p>
          <a:endParaRPr lang="ru-RU"/>
        </a:p>
      </dgm:t>
    </dgm:pt>
    <dgm:pt modelId="{DD2FDA3B-A325-4B5F-A21F-8886B9A5558E}">
      <dgm:prSet/>
      <dgm:spPr>
        <a:solidFill>
          <a:srgbClr val="C0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b="1" smtClean="0">
              <a:latin typeface="Arial" pitchFamily="34" charset="0"/>
              <a:cs typeface="Arial" pitchFamily="34" charset="0"/>
            </a:rPr>
            <a:t>6) на возмещение вреда, причиненного при осуществлении государственной функции;</a:t>
          </a:r>
          <a:endParaRPr lang="ru-RU" b="1">
            <a:latin typeface="Arial" pitchFamily="34" charset="0"/>
            <a:cs typeface="Arial" pitchFamily="34" charset="0"/>
          </a:endParaRPr>
        </a:p>
      </dgm:t>
    </dgm:pt>
    <dgm:pt modelId="{4C5D171C-BD11-4550-9BED-D7B44B9468CB}" type="parTrans" cxnId="{53F5FBE3-F26A-4561-8BA2-DA97FC84D369}">
      <dgm:prSet/>
      <dgm:spPr/>
      <dgm:t>
        <a:bodyPr/>
        <a:lstStyle/>
        <a:p>
          <a:endParaRPr lang="ru-RU"/>
        </a:p>
      </dgm:t>
    </dgm:pt>
    <dgm:pt modelId="{2C141F7B-A368-417D-932D-CDB63A427ED4}" type="sibTrans" cxnId="{53F5FBE3-F26A-4561-8BA2-DA97FC84D369}">
      <dgm:prSet/>
      <dgm:spPr/>
      <dgm:t>
        <a:bodyPr/>
        <a:lstStyle/>
        <a:p>
          <a:endParaRPr lang="ru-RU"/>
        </a:p>
      </dgm:t>
    </dgm:pt>
    <dgm:pt modelId="{F0C546F2-F391-4FEF-85AA-2DD5EC6E7140}">
      <dgm:prSet/>
      <dgm:spPr>
        <a:solidFill>
          <a:srgbClr val="C0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b="1" smtClean="0">
              <a:latin typeface="Arial" pitchFamily="34" charset="0"/>
              <a:cs typeface="Arial" pitchFamily="34" charset="0"/>
            </a:rPr>
            <a:t>7) знакомиться с документами и (или) информацией, полученными органами государственного контроля в рамках межведомственного информационного взаимодействия от иных органов;</a:t>
          </a:r>
          <a:endParaRPr lang="ru-RU" b="1">
            <a:latin typeface="Arial" pitchFamily="34" charset="0"/>
            <a:cs typeface="Arial" pitchFamily="34" charset="0"/>
          </a:endParaRPr>
        </a:p>
      </dgm:t>
    </dgm:pt>
    <dgm:pt modelId="{A289A822-71DB-4952-876D-79056408F093}" type="parTrans" cxnId="{BCCA8DDF-855E-4E9C-B1DF-B84C437B09ED}">
      <dgm:prSet/>
      <dgm:spPr/>
      <dgm:t>
        <a:bodyPr/>
        <a:lstStyle/>
        <a:p>
          <a:endParaRPr lang="ru-RU"/>
        </a:p>
      </dgm:t>
    </dgm:pt>
    <dgm:pt modelId="{2C6EF4A2-BE8D-4B25-8AD0-4F944FF5DAB6}" type="sibTrans" cxnId="{BCCA8DDF-855E-4E9C-B1DF-B84C437B09ED}">
      <dgm:prSet/>
      <dgm:spPr/>
      <dgm:t>
        <a:bodyPr/>
        <a:lstStyle/>
        <a:p>
          <a:endParaRPr lang="ru-RU"/>
        </a:p>
      </dgm:t>
    </dgm:pt>
    <dgm:pt modelId="{04A0FD4B-6BF2-4076-A268-278E1EDB01B2}">
      <dgm:prSet/>
      <dgm:spPr>
        <a:solidFill>
          <a:srgbClr val="C0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b="1" smtClean="0">
              <a:latin typeface="Arial" pitchFamily="34" charset="0"/>
              <a:cs typeface="Arial" pitchFamily="34" charset="0"/>
            </a:rPr>
            <a:t>8) представлять документы и (или) информацию в министерство по собственной инициативе;</a:t>
          </a:r>
          <a:endParaRPr lang="ru-RU" b="1">
            <a:latin typeface="Arial" pitchFamily="34" charset="0"/>
            <a:cs typeface="Arial" pitchFamily="34" charset="0"/>
          </a:endParaRPr>
        </a:p>
      </dgm:t>
    </dgm:pt>
    <dgm:pt modelId="{5353C41E-9C75-4FCB-AC12-344242DC33DE}" type="parTrans" cxnId="{2D8369B0-77FB-4ED9-A077-6841DBE237CA}">
      <dgm:prSet/>
      <dgm:spPr/>
      <dgm:t>
        <a:bodyPr/>
        <a:lstStyle/>
        <a:p>
          <a:endParaRPr lang="ru-RU"/>
        </a:p>
      </dgm:t>
    </dgm:pt>
    <dgm:pt modelId="{45E90568-17DD-4C37-BE84-6C6BA14C1C72}" type="sibTrans" cxnId="{2D8369B0-77FB-4ED9-A077-6841DBE237CA}">
      <dgm:prSet/>
      <dgm:spPr/>
      <dgm:t>
        <a:bodyPr/>
        <a:lstStyle/>
        <a:p>
          <a:endParaRPr lang="ru-RU"/>
        </a:p>
      </dgm:t>
    </dgm:pt>
    <dgm:pt modelId="{AC80BBB1-07F4-41F4-AA2F-4A82610F70CF}">
      <dgm:prSet/>
      <dgm:spPr>
        <a:solidFill>
          <a:srgbClr val="C0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b="1" smtClean="0">
              <a:latin typeface="Arial" pitchFamily="34" charset="0"/>
              <a:cs typeface="Arial" pitchFamily="34" charset="0"/>
            </a:rPr>
            <a:t>9) представить в министерство дополнительные документы, касающиеся контрольного мероприятия.</a:t>
          </a:r>
          <a:endParaRPr lang="ru-RU" b="1">
            <a:latin typeface="Arial" pitchFamily="34" charset="0"/>
            <a:cs typeface="Arial" pitchFamily="34" charset="0"/>
          </a:endParaRPr>
        </a:p>
      </dgm:t>
    </dgm:pt>
    <dgm:pt modelId="{19F99959-7490-451F-91AC-E6957A5094E7}" type="parTrans" cxnId="{AFA14B49-870B-4A0C-9623-70342DA9D608}">
      <dgm:prSet/>
      <dgm:spPr/>
      <dgm:t>
        <a:bodyPr/>
        <a:lstStyle/>
        <a:p>
          <a:endParaRPr lang="ru-RU"/>
        </a:p>
      </dgm:t>
    </dgm:pt>
    <dgm:pt modelId="{D1D61102-EC34-4400-9ADB-3A348AE138EF}" type="sibTrans" cxnId="{AFA14B49-870B-4A0C-9623-70342DA9D608}">
      <dgm:prSet/>
      <dgm:spPr/>
      <dgm:t>
        <a:bodyPr/>
        <a:lstStyle/>
        <a:p>
          <a:endParaRPr lang="ru-RU"/>
        </a:p>
      </dgm:t>
    </dgm:pt>
    <dgm:pt modelId="{053AF2B2-6F58-4A0E-A079-E40EBBB39200}" type="pres">
      <dgm:prSet presAssocID="{B6DB8715-512D-49F3-9ACF-FD27FDA18D2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6FC3FA-9900-4C63-89B2-3C77354F17AF}" type="pres">
      <dgm:prSet presAssocID="{4D59EBD0-8DC4-4F60-BD0D-CBEF90F8A119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A6F797-324F-420D-A0C6-7A154E05CB6B}" type="pres">
      <dgm:prSet presAssocID="{346627EE-168F-451D-AAD1-38D86BBE6D5C}" presName="sibTrans" presStyleCnt="0"/>
      <dgm:spPr/>
    </dgm:pt>
    <dgm:pt modelId="{861F80D4-40CC-419B-B47C-6DE7C1C4FEBC}" type="pres">
      <dgm:prSet presAssocID="{68A5919B-F070-4E92-B189-0A60A1B4CEA7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0ACE19-CDA8-4082-A0D9-9538B92CA1F5}" type="pres">
      <dgm:prSet presAssocID="{ED2116B9-314B-4737-BBB1-8C7E63C56CF9}" presName="sibTrans" presStyleCnt="0"/>
      <dgm:spPr/>
    </dgm:pt>
    <dgm:pt modelId="{87ED8C40-F8F3-4F84-91BE-372FCB096D7A}" type="pres">
      <dgm:prSet presAssocID="{E100A801-E602-43E1-9278-30C6A2CA6B0F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AB9A3E-868E-4868-8982-9DEA3C53C10D}" type="pres">
      <dgm:prSet presAssocID="{2ED19EE3-25AA-4C68-85D2-2EEBC61EFD6C}" presName="sibTrans" presStyleCnt="0"/>
      <dgm:spPr/>
    </dgm:pt>
    <dgm:pt modelId="{079618A7-8116-44D1-9A7C-1CEAC52AE64D}" type="pres">
      <dgm:prSet presAssocID="{C4EE7755-1238-4E89-A9A2-01CE864A1D62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C65432-BBA6-47A7-B2F9-64FB302BB7D7}" type="pres">
      <dgm:prSet presAssocID="{0D996214-49F4-4F54-97E3-17F45EB3D90E}" presName="sibTrans" presStyleCnt="0"/>
      <dgm:spPr/>
    </dgm:pt>
    <dgm:pt modelId="{DBFB73B1-C32E-402B-AB6E-6ED71C0C82A7}" type="pres">
      <dgm:prSet presAssocID="{1BA5A18D-74AA-4BD0-BB14-214DA69FAFA0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72C904-FCA3-4DF0-B399-7B6DFCAE47CE}" type="pres">
      <dgm:prSet presAssocID="{E70EB066-D390-4A4A-BA34-ACD5D1868393}" presName="sibTrans" presStyleCnt="0"/>
      <dgm:spPr/>
    </dgm:pt>
    <dgm:pt modelId="{E15508D6-6FD0-4F05-B630-D33E9E891D50}" type="pres">
      <dgm:prSet presAssocID="{DD2FDA3B-A325-4B5F-A21F-8886B9A5558E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903C1E-72F2-4BA2-965A-57F54E868E71}" type="pres">
      <dgm:prSet presAssocID="{2C141F7B-A368-417D-932D-CDB63A427ED4}" presName="sibTrans" presStyleCnt="0"/>
      <dgm:spPr/>
    </dgm:pt>
    <dgm:pt modelId="{BC74B4D5-6F44-4B52-BEDA-A76F481AECCE}" type="pres">
      <dgm:prSet presAssocID="{F0C546F2-F391-4FEF-85AA-2DD5EC6E7140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503EE7-316C-4CAE-98A8-1BFC77C9D3F4}" type="pres">
      <dgm:prSet presAssocID="{2C6EF4A2-BE8D-4B25-8AD0-4F944FF5DAB6}" presName="sibTrans" presStyleCnt="0"/>
      <dgm:spPr/>
    </dgm:pt>
    <dgm:pt modelId="{9DD1FC0B-D800-40F2-80AE-F213B6243E17}" type="pres">
      <dgm:prSet presAssocID="{04A0FD4B-6BF2-4076-A268-278E1EDB01B2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FC9EA-15E7-4B48-905D-82A40A6369D2}" type="pres">
      <dgm:prSet presAssocID="{45E90568-17DD-4C37-BE84-6C6BA14C1C72}" presName="sibTrans" presStyleCnt="0"/>
      <dgm:spPr/>
    </dgm:pt>
    <dgm:pt modelId="{678FDE7C-671F-4256-BB01-BF5661FED1F2}" type="pres">
      <dgm:prSet presAssocID="{AC80BBB1-07F4-41F4-AA2F-4A82610F70CF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8369B0-77FB-4ED9-A077-6841DBE237CA}" srcId="{B6DB8715-512D-49F3-9ACF-FD27FDA18D2E}" destId="{04A0FD4B-6BF2-4076-A268-278E1EDB01B2}" srcOrd="7" destOrd="0" parTransId="{5353C41E-9C75-4FCB-AC12-344242DC33DE}" sibTransId="{45E90568-17DD-4C37-BE84-6C6BA14C1C72}"/>
    <dgm:cxn modelId="{7D3D1922-20C4-4BB4-ACC3-B2C2289D9716}" srcId="{B6DB8715-512D-49F3-9ACF-FD27FDA18D2E}" destId="{4D59EBD0-8DC4-4F60-BD0D-CBEF90F8A119}" srcOrd="0" destOrd="0" parTransId="{A86A2E25-1A9A-4BA9-B3D3-6E628D356F40}" sibTransId="{346627EE-168F-451D-AAD1-38D86BBE6D5C}"/>
    <dgm:cxn modelId="{8324B1EF-FA0B-45BD-8011-19EDE37CAD32}" type="presOf" srcId="{C4EE7755-1238-4E89-A9A2-01CE864A1D62}" destId="{079618A7-8116-44D1-9A7C-1CEAC52AE64D}" srcOrd="0" destOrd="0" presId="urn:microsoft.com/office/officeart/2005/8/layout/default"/>
    <dgm:cxn modelId="{931D56D6-A761-4222-B942-2EE48A3DD743}" type="presOf" srcId="{4D59EBD0-8DC4-4F60-BD0D-CBEF90F8A119}" destId="{F86FC3FA-9900-4C63-89B2-3C77354F17AF}" srcOrd="0" destOrd="0" presId="urn:microsoft.com/office/officeart/2005/8/layout/default"/>
    <dgm:cxn modelId="{BC847CFB-C0D9-466E-BE4F-D4A3BB9AEFFB}" type="presOf" srcId="{DD2FDA3B-A325-4B5F-A21F-8886B9A5558E}" destId="{E15508D6-6FD0-4F05-B630-D33E9E891D50}" srcOrd="0" destOrd="0" presId="urn:microsoft.com/office/officeart/2005/8/layout/default"/>
    <dgm:cxn modelId="{EE89FD74-6AC2-4B35-94C1-C558A0F22CA1}" type="presOf" srcId="{E100A801-E602-43E1-9278-30C6A2CA6B0F}" destId="{87ED8C40-F8F3-4F84-91BE-372FCB096D7A}" srcOrd="0" destOrd="0" presId="urn:microsoft.com/office/officeart/2005/8/layout/default"/>
    <dgm:cxn modelId="{BCCA8DDF-855E-4E9C-B1DF-B84C437B09ED}" srcId="{B6DB8715-512D-49F3-9ACF-FD27FDA18D2E}" destId="{F0C546F2-F391-4FEF-85AA-2DD5EC6E7140}" srcOrd="6" destOrd="0" parTransId="{A289A822-71DB-4952-876D-79056408F093}" sibTransId="{2C6EF4A2-BE8D-4B25-8AD0-4F944FF5DAB6}"/>
    <dgm:cxn modelId="{B5641AAE-EBCC-4D08-A98E-B942CE933262}" srcId="{B6DB8715-512D-49F3-9ACF-FD27FDA18D2E}" destId="{68A5919B-F070-4E92-B189-0A60A1B4CEA7}" srcOrd="1" destOrd="0" parTransId="{DB27040A-B594-4F0A-9C82-B2BFDB344BC4}" sibTransId="{ED2116B9-314B-4737-BBB1-8C7E63C56CF9}"/>
    <dgm:cxn modelId="{B74F41B5-049D-4ED1-A061-DFE675D44A6A}" srcId="{B6DB8715-512D-49F3-9ACF-FD27FDA18D2E}" destId="{1BA5A18D-74AA-4BD0-BB14-214DA69FAFA0}" srcOrd="4" destOrd="0" parTransId="{0850CF45-9826-4CE5-BF79-016346BBCEF5}" sibTransId="{E70EB066-D390-4A4A-BA34-ACD5D1868393}"/>
    <dgm:cxn modelId="{546B5BBF-CF44-4B35-B6B4-AAA479AF0CD5}" srcId="{B6DB8715-512D-49F3-9ACF-FD27FDA18D2E}" destId="{C4EE7755-1238-4E89-A9A2-01CE864A1D62}" srcOrd="3" destOrd="0" parTransId="{178ECCD6-6BD7-4C08-B2A6-C2ED832EF03A}" sibTransId="{0D996214-49F4-4F54-97E3-17F45EB3D90E}"/>
    <dgm:cxn modelId="{F3E338E4-A315-45CE-987E-3C0FF7224F37}" type="presOf" srcId="{1BA5A18D-74AA-4BD0-BB14-214DA69FAFA0}" destId="{DBFB73B1-C32E-402B-AB6E-6ED71C0C82A7}" srcOrd="0" destOrd="0" presId="urn:microsoft.com/office/officeart/2005/8/layout/default"/>
    <dgm:cxn modelId="{AFA14B49-870B-4A0C-9623-70342DA9D608}" srcId="{B6DB8715-512D-49F3-9ACF-FD27FDA18D2E}" destId="{AC80BBB1-07F4-41F4-AA2F-4A82610F70CF}" srcOrd="8" destOrd="0" parTransId="{19F99959-7490-451F-91AC-E6957A5094E7}" sibTransId="{D1D61102-EC34-4400-9ADB-3A348AE138EF}"/>
    <dgm:cxn modelId="{0527B43E-B9CC-4F72-A782-4A055791150E}" type="presOf" srcId="{04A0FD4B-6BF2-4076-A268-278E1EDB01B2}" destId="{9DD1FC0B-D800-40F2-80AE-F213B6243E17}" srcOrd="0" destOrd="0" presId="urn:microsoft.com/office/officeart/2005/8/layout/default"/>
    <dgm:cxn modelId="{E032D826-FE98-44CE-A2B4-DDFF049FAF07}" type="presOf" srcId="{AC80BBB1-07F4-41F4-AA2F-4A82610F70CF}" destId="{678FDE7C-671F-4256-BB01-BF5661FED1F2}" srcOrd="0" destOrd="0" presId="urn:microsoft.com/office/officeart/2005/8/layout/default"/>
    <dgm:cxn modelId="{DCB8419F-84F9-4C65-8A9E-2D606E5AD9BE}" srcId="{B6DB8715-512D-49F3-9ACF-FD27FDA18D2E}" destId="{E100A801-E602-43E1-9278-30C6A2CA6B0F}" srcOrd="2" destOrd="0" parTransId="{11FB1A56-0E82-4408-A3B3-D4ECF2039ED3}" sibTransId="{2ED19EE3-25AA-4C68-85D2-2EEBC61EFD6C}"/>
    <dgm:cxn modelId="{3B323013-6BF7-4035-87B2-B50F5B6C954D}" type="presOf" srcId="{68A5919B-F070-4E92-B189-0A60A1B4CEA7}" destId="{861F80D4-40CC-419B-B47C-6DE7C1C4FEBC}" srcOrd="0" destOrd="0" presId="urn:microsoft.com/office/officeart/2005/8/layout/default"/>
    <dgm:cxn modelId="{8DA02B8B-F358-4000-B7DA-82EE87DC1C1C}" type="presOf" srcId="{F0C546F2-F391-4FEF-85AA-2DD5EC6E7140}" destId="{BC74B4D5-6F44-4B52-BEDA-A76F481AECCE}" srcOrd="0" destOrd="0" presId="urn:microsoft.com/office/officeart/2005/8/layout/default"/>
    <dgm:cxn modelId="{53F5FBE3-F26A-4561-8BA2-DA97FC84D369}" srcId="{B6DB8715-512D-49F3-9ACF-FD27FDA18D2E}" destId="{DD2FDA3B-A325-4B5F-A21F-8886B9A5558E}" srcOrd="5" destOrd="0" parTransId="{4C5D171C-BD11-4550-9BED-D7B44B9468CB}" sibTransId="{2C141F7B-A368-417D-932D-CDB63A427ED4}"/>
    <dgm:cxn modelId="{9AB1BF2C-93E6-46B8-B50F-B8D41277D090}" type="presOf" srcId="{B6DB8715-512D-49F3-9ACF-FD27FDA18D2E}" destId="{053AF2B2-6F58-4A0E-A079-E40EBBB39200}" srcOrd="0" destOrd="0" presId="urn:microsoft.com/office/officeart/2005/8/layout/default"/>
    <dgm:cxn modelId="{9180A678-334E-405A-9685-14715546930B}" type="presParOf" srcId="{053AF2B2-6F58-4A0E-A079-E40EBBB39200}" destId="{F86FC3FA-9900-4C63-89B2-3C77354F17AF}" srcOrd="0" destOrd="0" presId="urn:microsoft.com/office/officeart/2005/8/layout/default"/>
    <dgm:cxn modelId="{8C2FF8BB-B442-42CA-AB46-56A693D22859}" type="presParOf" srcId="{053AF2B2-6F58-4A0E-A079-E40EBBB39200}" destId="{8CA6F797-324F-420D-A0C6-7A154E05CB6B}" srcOrd="1" destOrd="0" presId="urn:microsoft.com/office/officeart/2005/8/layout/default"/>
    <dgm:cxn modelId="{47721C07-7887-4B41-A8C9-C1284EF5EE3C}" type="presParOf" srcId="{053AF2B2-6F58-4A0E-A079-E40EBBB39200}" destId="{861F80D4-40CC-419B-B47C-6DE7C1C4FEBC}" srcOrd="2" destOrd="0" presId="urn:microsoft.com/office/officeart/2005/8/layout/default"/>
    <dgm:cxn modelId="{2B3558F1-0514-425A-858C-74FE23800B41}" type="presParOf" srcId="{053AF2B2-6F58-4A0E-A079-E40EBBB39200}" destId="{260ACE19-CDA8-4082-A0D9-9538B92CA1F5}" srcOrd="3" destOrd="0" presId="urn:microsoft.com/office/officeart/2005/8/layout/default"/>
    <dgm:cxn modelId="{3492B2D5-851D-447E-BA53-22EF967EAB71}" type="presParOf" srcId="{053AF2B2-6F58-4A0E-A079-E40EBBB39200}" destId="{87ED8C40-F8F3-4F84-91BE-372FCB096D7A}" srcOrd="4" destOrd="0" presId="urn:microsoft.com/office/officeart/2005/8/layout/default"/>
    <dgm:cxn modelId="{92224CA9-F53F-46E8-84AA-FB5435F2962C}" type="presParOf" srcId="{053AF2B2-6F58-4A0E-A079-E40EBBB39200}" destId="{D2AB9A3E-868E-4868-8982-9DEA3C53C10D}" srcOrd="5" destOrd="0" presId="urn:microsoft.com/office/officeart/2005/8/layout/default"/>
    <dgm:cxn modelId="{40189CF2-443C-4251-9D02-E17CB6F71E8B}" type="presParOf" srcId="{053AF2B2-6F58-4A0E-A079-E40EBBB39200}" destId="{079618A7-8116-44D1-9A7C-1CEAC52AE64D}" srcOrd="6" destOrd="0" presId="urn:microsoft.com/office/officeart/2005/8/layout/default"/>
    <dgm:cxn modelId="{E4A18CDD-B8F8-43BB-B60B-DDC99B1885D9}" type="presParOf" srcId="{053AF2B2-6F58-4A0E-A079-E40EBBB39200}" destId="{36C65432-BBA6-47A7-B2F9-64FB302BB7D7}" srcOrd="7" destOrd="0" presId="urn:microsoft.com/office/officeart/2005/8/layout/default"/>
    <dgm:cxn modelId="{E2CF4055-65F3-47C3-8C55-465F8D04ADA5}" type="presParOf" srcId="{053AF2B2-6F58-4A0E-A079-E40EBBB39200}" destId="{DBFB73B1-C32E-402B-AB6E-6ED71C0C82A7}" srcOrd="8" destOrd="0" presId="urn:microsoft.com/office/officeart/2005/8/layout/default"/>
    <dgm:cxn modelId="{FE9C16F5-55D3-4000-B3F4-841DB470F1A2}" type="presParOf" srcId="{053AF2B2-6F58-4A0E-A079-E40EBBB39200}" destId="{3272C904-FCA3-4DF0-B399-7B6DFCAE47CE}" srcOrd="9" destOrd="0" presId="urn:microsoft.com/office/officeart/2005/8/layout/default"/>
    <dgm:cxn modelId="{CA1D874F-24FE-4663-A71E-44597D9C6BB6}" type="presParOf" srcId="{053AF2B2-6F58-4A0E-A079-E40EBBB39200}" destId="{E15508D6-6FD0-4F05-B630-D33E9E891D50}" srcOrd="10" destOrd="0" presId="urn:microsoft.com/office/officeart/2005/8/layout/default"/>
    <dgm:cxn modelId="{7EE6DC12-9E80-4A97-A810-E0FABA8E60F8}" type="presParOf" srcId="{053AF2B2-6F58-4A0E-A079-E40EBBB39200}" destId="{5F903C1E-72F2-4BA2-965A-57F54E868E71}" srcOrd="11" destOrd="0" presId="urn:microsoft.com/office/officeart/2005/8/layout/default"/>
    <dgm:cxn modelId="{6B5128EE-31E8-4519-B840-3C3C764C48C2}" type="presParOf" srcId="{053AF2B2-6F58-4A0E-A079-E40EBBB39200}" destId="{BC74B4D5-6F44-4B52-BEDA-A76F481AECCE}" srcOrd="12" destOrd="0" presId="urn:microsoft.com/office/officeart/2005/8/layout/default"/>
    <dgm:cxn modelId="{C2CC4FF9-898C-42F9-8691-F6BBFEF9DEF2}" type="presParOf" srcId="{053AF2B2-6F58-4A0E-A079-E40EBBB39200}" destId="{24503EE7-316C-4CAE-98A8-1BFC77C9D3F4}" srcOrd="13" destOrd="0" presId="urn:microsoft.com/office/officeart/2005/8/layout/default"/>
    <dgm:cxn modelId="{5B428CE5-CF1C-4056-A88D-1E6A243E1326}" type="presParOf" srcId="{053AF2B2-6F58-4A0E-A079-E40EBBB39200}" destId="{9DD1FC0B-D800-40F2-80AE-F213B6243E17}" srcOrd="14" destOrd="0" presId="urn:microsoft.com/office/officeart/2005/8/layout/default"/>
    <dgm:cxn modelId="{FB8BC054-2553-4566-A74E-AD3CF1BCCF50}" type="presParOf" srcId="{053AF2B2-6F58-4A0E-A079-E40EBBB39200}" destId="{DA5FC9EA-15E7-4B48-905D-82A40A6369D2}" srcOrd="15" destOrd="0" presId="urn:microsoft.com/office/officeart/2005/8/layout/default"/>
    <dgm:cxn modelId="{51CE8105-3DCD-4B0B-B531-C243DE1C8794}" type="presParOf" srcId="{053AF2B2-6F58-4A0E-A079-E40EBBB39200}" destId="{678FDE7C-671F-4256-BB01-BF5661FED1F2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6DB8715-512D-49F3-9ACF-FD27FDA18D2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233319-3697-41E1-B100-4301AAC0A927}">
      <dgm:prSet custT="1"/>
      <dgm:spPr>
        <a:solidFill>
          <a:srgbClr val="C0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1600" b="1" dirty="0" smtClean="0">
              <a:latin typeface="Arial" pitchFamily="34" charset="0"/>
              <a:cs typeface="Arial" pitchFamily="34" charset="0"/>
            </a:rPr>
            <a:t>1) </a:t>
          </a:r>
          <a:r>
            <a:rPr lang="ru-RU" sz="1600" b="1" u="sng" dirty="0" smtClean="0">
              <a:latin typeface="Arial" pitchFamily="34" charset="0"/>
              <a:cs typeface="Arial" pitchFamily="34" charset="0"/>
            </a:rPr>
            <a:t>акт проверки</a:t>
          </a:r>
          <a:r>
            <a:rPr lang="ru-RU" sz="1600" b="1" dirty="0" smtClean="0">
              <a:latin typeface="Arial" pitchFamily="34" charset="0"/>
              <a:cs typeface="Arial" pitchFamily="34" charset="0"/>
            </a:rPr>
            <a:t>, оформляемый должностными лицами министерства по результатам проверки в двух экземплярах, один из которых вручается или направляется субъекту государственного контроля;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267884E9-6317-494C-ACC1-5406C703098E}" type="parTrans" cxnId="{B3382003-1C67-408F-AD0F-CB2074B6037A}">
      <dgm:prSet/>
      <dgm:spPr/>
      <dgm:t>
        <a:bodyPr/>
        <a:lstStyle/>
        <a:p>
          <a:endParaRPr lang="ru-RU"/>
        </a:p>
      </dgm:t>
    </dgm:pt>
    <dgm:pt modelId="{FFD2478D-473C-4876-A810-3B5395221389}" type="sibTrans" cxnId="{B3382003-1C67-408F-AD0F-CB2074B6037A}">
      <dgm:prSet/>
      <dgm:spPr/>
      <dgm:t>
        <a:bodyPr/>
        <a:lstStyle/>
        <a:p>
          <a:endParaRPr lang="ru-RU"/>
        </a:p>
      </dgm:t>
    </dgm:pt>
    <dgm:pt modelId="{3C25E1B7-D49B-407E-B849-728C136911F9}">
      <dgm:prSet custT="1"/>
      <dgm:spPr>
        <a:solidFill>
          <a:srgbClr val="C0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1600" b="1" dirty="0" smtClean="0">
              <a:latin typeface="Arial" pitchFamily="34" charset="0"/>
              <a:cs typeface="Arial" pitchFamily="34" charset="0"/>
            </a:rPr>
            <a:t>2) </a:t>
          </a:r>
          <a:r>
            <a:rPr lang="ru-RU" sz="1600" b="1" u="sng" dirty="0" smtClean="0">
              <a:latin typeface="Arial" pitchFamily="34" charset="0"/>
              <a:cs typeface="Arial" pitchFamily="34" charset="0"/>
            </a:rPr>
            <a:t>выдача предписаний об устранении</a:t>
          </a:r>
          <a:r>
            <a:rPr lang="ru-RU" sz="1600" b="1" dirty="0" smtClean="0">
              <a:latin typeface="Arial" pitchFamily="34" charset="0"/>
              <a:cs typeface="Arial" pitchFamily="34" charset="0"/>
            </a:rPr>
            <a:t> выявленных нарушений обязательных требований руководителю, иному должностному лицу или уполномоченному представителю субъекта государственного контроля;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2D56F87D-947C-4C5B-B31D-4F35CCE2D824}" type="parTrans" cxnId="{22026DC3-0F37-4315-8225-E72DB6396269}">
      <dgm:prSet/>
      <dgm:spPr/>
      <dgm:t>
        <a:bodyPr/>
        <a:lstStyle/>
        <a:p>
          <a:endParaRPr lang="ru-RU"/>
        </a:p>
      </dgm:t>
    </dgm:pt>
    <dgm:pt modelId="{B47AB2B9-1698-4CEB-88A3-B83A20DD6E36}" type="sibTrans" cxnId="{22026DC3-0F37-4315-8225-E72DB6396269}">
      <dgm:prSet/>
      <dgm:spPr/>
      <dgm:t>
        <a:bodyPr/>
        <a:lstStyle/>
        <a:p>
          <a:endParaRPr lang="ru-RU"/>
        </a:p>
      </dgm:t>
    </dgm:pt>
    <dgm:pt modelId="{793AF360-7A35-48E1-BA63-BD98A1F519B2}">
      <dgm:prSet custT="1"/>
      <dgm:spPr>
        <a:solidFill>
          <a:srgbClr val="C0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1600" b="1" dirty="0" smtClean="0">
              <a:latin typeface="Arial" pitchFamily="34" charset="0"/>
              <a:cs typeface="Arial" pitchFamily="34" charset="0"/>
            </a:rPr>
            <a:t>3) </a:t>
          </a:r>
          <a:r>
            <a:rPr lang="ru-RU" sz="1600" b="1" u="sng" dirty="0" smtClean="0">
              <a:latin typeface="Arial" pitchFamily="34" charset="0"/>
              <a:cs typeface="Arial" pitchFamily="34" charset="0"/>
            </a:rPr>
            <a:t>направление информации </a:t>
          </a:r>
          <a:r>
            <a:rPr lang="ru-RU" sz="1600" b="1" dirty="0" smtClean="0">
              <a:latin typeface="Arial" pitchFamily="34" charset="0"/>
              <a:cs typeface="Arial" pitchFamily="34" charset="0"/>
            </a:rPr>
            <a:t>о нарушении законодательства Российской Федерации и материалов проверки в течение </a:t>
          </a:r>
          <a:r>
            <a:rPr lang="ru-RU" sz="1600" b="1" u="sng" dirty="0" smtClean="0">
              <a:latin typeface="Arial" pitchFamily="34" charset="0"/>
              <a:cs typeface="Arial" pitchFamily="34" charset="0"/>
            </a:rPr>
            <a:t>5 рабочих дней в органы государственной власти Российской Федерации </a:t>
          </a:r>
          <a:r>
            <a:rPr lang="ru-RU" sz="1600" b="1" dirty="0" smtClean="0">
              <a:latin typeface="Arial" pitchFamily="34" charset="0"/>
              <a:cs typeface="Arial" pitchFamily="34" charset="0"/>
            </a:rPr>
            <a:t>в соответствии с их полномочиями.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BD6380D0-CDF8-4885-A6C5-1BF10AC3EB1C}" type="parTrans" cxnId="{3477E343-4235-4D27-94A1-7536C4E6604C}">
      <dgm:prSet/>
      <dgm:spPr/>
      <dgm:t>
        <a:bodyPr/>
        <a:lstStyle/>
        <a:p>
          <a:endParaRPr lang="ru-RU"/>
        </a:p>
      </dgm:t>
    </dgm:pt>
    <dgm:pt modelId="{F9C3EA43-047E-48E0-B1AF-C655DC2BB25C}" type="sibTrans" cxnId="{3477E343-4235-4D27-94A1-7536C4E6604C}">
      <dgm:prSet/>
      <dgm:spPr/>
      <dgm:t>
        <a:bodyPr/>
        <a:lstStyle/>
        <a:p>
          <a:endParaRPr lang="ru-RU"/>
        </a:p>
      </dgm:t>
    </dgm:pt>
    <dgm:pt modelId="{053AF2B2-6F58-4A0E-A079-E40EBBB39200}" type="pres">
      <dgm:prSet presAssocID="{B6DB8715-512D-49F3-9ACF-FD27FDA18D2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9768DE-C107-4CB5-9852-DE04EB01EFE0}" type="pres">
      <dgm:prSet presAssocID="{47233319-3697-41E1-B100-4301AAC0A92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757777-DD4E-4D38-A31C-8669AE107814}" type="pres">
      <dgm:prSet presAssocID="{FFD2478D-473C-4876-A810-3B5395221389}" presName="sibTrans" presStyleCnt="0"/>
      <dgm:spPr/>
    </dgm:pt>
    <dgm:pt modelId="{5FBF87F2-EC24-4252-A328-D9D975A99A50}" type="pres">
      <dgm:prSet presAssocID="{3C25E1B7-D49B-407E-B849-728C136911F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097BEB-C1F6-4A0C-9D18-EA79715E9E33}" type="pres">
      <dgm:prSet presAssocID="{B47AB2B9-1698-4CEB-88A3-B83A20DD6E36}" presName="sibTrans" presStyleCnt="0"/>
      <dgm:spPr/>
    </dgm:pt>
    <dgm:pt modelId="{BB44C2DC-B8BC-4BEB-B816-8F3A64C9DF79}" type="pres">
      <dgm:prSet presAssocID="{793AF360-7A35-48E1-BA63-BD98A1F519B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07D5A3-66FD-40A4-9AC3-75B912F022ED}" type="presOf" srcId="{3C25E1B7-D49B-407E-B849-728C136911F9}" destId="{5FBF87F2-EC24-4252-A328-D9D975A99A50}" srcOrd="0" destOrd="0" presId="urn:microsoft.com/office/officeart/2005/8/layout/default"/>
    <dgm:cxn modelId="{22026DC3-0F37-4315-8225-E72DB6396269}" srcId="{B6DB8715-512D-49F3-9ACF-FD27FDA18D2E}" destId="{3C25E1B7-D49B-407E-B849-728C136911F9}" srcOrd="1" destOrd="0" parTransId="{2D56F87D-947C-4C5B-B31D-4F35CCE2D824}" sibTransId="{B47AB2B9-1698-4CEB-88A3-B83A20DD6E36}"/>
    <dgm:cxn modelId="{611B884A-AF25-4F5A-873B-FB50A4F318A8}" type="presOf" srcId="{47233319-3697-41E1-B100-4301AAC0A927}" destId="{429768DE-C107-4CB5-9852-DE04EB01EFE0}" srcOrd="0" destOrd="0" presId="urn:microsoft.com/office/officeart/2005/8/layout/default"/>
    <dgm:cxn modelId="{B3382003-1C67-408F-AD0F-CB2074B6037A}" srcId="{B6DB8715-512D-49F3-9ACF-FD27FDA18D2E}" destId="{47233319-3697-41E1-B100-4301AAC0A927}" srcOrd="0" destOrd="0" parTransId="{267884E9-6317-494C-ACC1-5406C703098E}" sibTransId="{FFD2478D-473C-4876-A810-3B5395221389}"/>
    <dgm:cxn modelId="{F8B7C584-E05D-47BC-B1C7-9AAE950CF44E}" type="presOf" srcId="{B6DB8715-512D-49F3-9ACF-FD27FDA18D2E}" destId="{053AF2B2-6F58-4A0E-A079-E40EBBB39200}" srcOrd="0" destOrd="0" presId="urn:microsoft.com/office/officeart/2005/8/layout/default"/>
    <dgm:cxn modelId="{C45E22EA-FAA6-4517-938A-A7D8AA15E0C3}" type="presOf" srcId="{793AF360-7A35-48E1-BA63-BD98A1F519B2}" destId="{BB44C2DC-B8BC-4BEB-B816-8F3A64C9DF79}" srcOrd="0" destOrd="0" presId="urn:microsoft.com/office/officeart/2005/8/layout/default"/>
    <dgm:cxn modelId="{3477E343-4235-4D27-94A1-7536C4E6604C}" srcId="{B6DB8715-512D-49F3-9ACF-FD27FDA18D2E}" destId="{793AF360-7A35-48E1-BA63-BD98A1F519B2}" srcOrd="2" destOrd="0" parTransId="{BD6380D0-CDF8-4885-A6C5-1BF10AC3EB1C}" sibTransId="{F9C3EA43-047E-48E0-B1AF-C655DC2BB25C}"/>
    <dgm:cxn modelId="{D8D408CE-1A21-45B7-8AF3-3C9DB19351D1}" type="presParOf" srcId="{053AF2B2-6F58-4A0E-A079-E40EBBB39200}" destId="{429768DE-C107-4CB5-9852-DE04EB01EFE0}" srcOrd="0" destOrd="0" presId="urn:microsoft.com/office/officeart/2005/8/layout/default"/>
    <dgm:cxn modelId="{2E5E39DB-E819-4F1A-B85C-10A0AB576770}" type="presParOf" srcId="{053AF2B2-6F58-4A0E-A079-E40EBBB39200}" destId="{1D757777-DD4E-4D38-A31C-8669AE107814}" srcOrd="1" destOrd="0" presId="urn:microsoft.com/office/officeart/2005/8/layout/default"/>
    <dgm:cxn modelId="{0EDA2A66-43E7-4F97-B97C-7009C4A3E614}" type="presParOf" srcId="{053AF2B2-6F58-4A0E-A079-E40EBBB39200}" destId="{5FBF87F2-EC24-4252-A328-D9D975A99A50}" srcOrd="2" destOrd="0" presId="urn:microsoft.com/office/officeart/2005/8/layout/default"/>
    <dgm:cxn modelId="{04D50213-D257-4E1E-8A64-CC2D1BDC45EB}" type="presParOf" srcId="{053AF2B2-6F58-4A0E-A079-E40EBBB39200}" destId="{59097BEB-C1F6-4A0C-9D18-EA79715E9E33}" srcOrd="3" destOrd="0" presId="urn:microsoft.com/office/officeart/2005/8/layout/default"/>
    <dgm:cxn modelId="{93F4B0CD-5F88-4F14-B8FE-8072DCD6EC67}" type="presParOf" srcId="{053AF2B2-6F58-4A0E-A079-E40EBBB39200}" destId="{BB44C2DC-B8BC-4BEB-B816-8F3A64C9DF79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6DB8715-512D-49F3-9ACF-FD27FDA18D2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59EBD0-8DC4-4F60-BD0D-CBEF90F8A119}">
      <dgm:prSet phldrT="[Текст]" custT="1"/>
      <dgm:spPr>
        <a:solidFill>
          <a:srgbClr val="C0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1100" b="1" dirty="0" smtClean="0">
              <a:latin typeface="Arial" pitchFamily="34" charset="0"/>
              <a:cs typeface="Arial" pitchFamily="34" charset="0"/>
            </a:rPr>
            <a:t>1) составляется акт проверки в двух экземплярах, один из которых вручается или направляется лицу, в отношении которого исполняется государственная функция;</a:t>
          </a:r>
          <a:endParaRPr lang="ru-RU" sz="1100" b="1" dirty="0">
            <a:latin typeface="Arial" pitchFamily="34" charset="0"/>
            <a:cs typeface="Arial" pitchFamily="34" charset="0"/>
          </a:endParaRPr>
        </a:p>
      </dgm:t>
    </dgm:pt>
    <dgm:pt modelId="{A86A2E25-1A9A-4BA9-B3D3-6E628D356F40}" type="parTrans" cxnId="{7D3D1922-20C4-4BB4-ACC3-B2C2289D9716}">
      <dgm:prSet/>
      <dgm:spPr/>
      <dgm:t>
        <a:bodyPr/>
        <a:lstStyle/>
        <a:p>
          <a:endParaRPr lang="ru-RU" sz="1400"/>
        </a:p>
      </dgm:t>
    </dgm:pt>
    <dgm:pt modelId="{346627EE-168F-451D-AAD1-38D86BBE6D5C}" type="sibTrans" cxnId="{7D3D1922-20C4-4BB4-ACC3-B2C2289D9716}">
      <dgm:prSet/>
      <dgm:spPr/>
      <dgm:t>
        <a:bodyPr/>
        <a:lstStyle/>
        <a:p>
          <a:endParaRPr lang="ru-RU" sz="1400"/>
        </a:p>
      </dgm:t>
    </dgm:pt>
    <dgm:pt modelId="{CBCA6D29-DF52-4DC9-BD6B-D4DFF738404F}">
      <dgm:prSet custT="1"/>
      <dgm:spPr>
        <a:solidFill>
          <a:srgbClr val="C0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1100" b="1" dirty="0" smtClean="0">
              <a:latin typeface="Arial" pitchFamily="34" charset="0"/>
              <a:cs typeface="Arial" pitchFamily="34" charset="0"/>
            </a:rPr>
            <a:t>2) выдается или направляется предписание;</a:t>
          </a:r>
          <a:endParaRPr lang="ru-RU" sz="1100" b="1" dirty="0">
            <a:latin typeface="Arial" pitchFamily="34" charset="0"/>
            <a:cs typeface="Arial" pitchFamily="34" charset="0"/>
          </a:endParaRPr>
        </a:p>
      </dgm:t>
    </dgm:pt>
    <dgm:pt modelId="{50D9B5BB-1440-4E61-9ABB-7B25977438F3}" type="parTrans" cxnId="{735342ED-584A-419C-A112-71145259D758}">
      <dgm:prSet/>
      <dgm:spPr/>
      <dgm:t>
        <a:bodyPr/>
        <a:lstStyle/>
        <a:p>
          <a:endParaRPr lang="ru-RU"/>
        </a:p>
      </dgm:t>
    </dgm:pt>
    <dgm:pt modelId="{9EE0F6FC-9247-43C2-81DD-F892C4AE90C0}" type="sibTrans" cxnId="{735342ED-584A-419C-A112-71145259D758}">
      <dgm:prSet/>
      <dgm:spPr/>
      <dgm:t>
        <a:bodyPr/>
        <a:lstStyle/>
        <a:p>
          <a:endParaRPr lang="ru-RU"/>
        </a:p>
      </dgm:t>
    </dgm:pt>
    <dgm:pt modelId="{13701A56-EC05-4792-B4AC-D1904E376261}">
      <dgm:prSet custT="1"/>
      <dgm:spPr>
        <a:solidFill>
          <a:srgbClr val="C0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1100" b="1" dirty="0" smtClean="0">
              <a:latin typeface="Arial" pitchFamily="34" charset="0"/>
              <a:cs typeface="Arial" pitchFamily="34" charset="0"/>
            </a:rPr>
            <a:t>3) составляется протокол об административном правонарушении, который вручается или направляется лицу, в отношении которого исполняется государственная функция;</a:t>
          </a:r>
          <a:endParaRPr lang="ru-RU" sz="1100" b="1" dirty="0">
            <a:latin typeface="Arial" pitchFamily="34" charset="0"/>
            <a:cs typeface="Arial" pitchFamily="34" charset="0"/>
          </a:endParaRPr>
        </a:p>
      </dgm:t>
    </dgm:pt>
    <dgm:pt modelId="{ECF4525C-A5B7-486E-97E7-00E997166BE6}" type="parTrans" cxnId="{5EA3CF5F-60D6-45A8-807A-0B153682D858}">
      <dgm:prSet/>
      <dgm:spPr/>
      <dgm:t>
        <a:bodyPr/>
        <a:lstStyle/>
        <a:p>
          <a:endParaRPr lang="ru-RU"/>
        </a:p>
      </dgm:t>
    </dgm:pt>
    <dgm:pt modelId="{2CA891E9-EF98-4008-9774-E26B14086CB1}" type="sibTrans" cxnId="{5EA3CF5F-60D6-45A8-807A-0B153682D858}">
      <dgm:prSet/>
      <dgm:spPr/>
      <dgm:t>
        <a:bodyPr/>
        <a:lstStyle/>
        <a:p>
          <a:endParaRPr lang="ru-RU"/>
        </a:p>
      </dgm:t>
    </dgm:pt>
    <dgm:pt modelId="{A7B8E5E9-591D-4E1A-B73B-9C502A2C2901}">
      <dgm:prSet custT="1"/>
      <dgm:spPr>
        <a:solidFill>
          <a:srgbClr val="C0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1100" b="1" dirty="0" smtClean="0">
              <a:latin typeface="Arial" pitchFamily="34" charset="0"/>
              <a:cs typeface="Arial" pitchFamily="34" charset="0"/>
            </a:rPr>
            <a:t>4) вручается (направляется) решение министерства о приостановлении (возобновлении) действия лицензии на заготовку, хранение, переработку и реализацию лома черных металлов, цветных металлов;</a:t>
          </a:r>
          <a:endParaRPr lang="ru-RU" sz="1100" b="1" dirty="0">
            <a:latin typeface="Arial" pitchFamily="34" charset="0"/>
            <a:cs typeface="Arial" pitchFamily="34" charset="0"/>
          </a:endParaRPr>
        </a:p>
      </dgm:t>
    </dgm:pt>
    <dgm:pt modelId="{FFDC7D6B-8035-40D5-B25E-AB9EEEE95250}" type="parTrans" cxnId="{9299E472-E5E8-438B-A455-8C21C19AA5B3}">
      <dgm:prSet/>
      <dgm:spPr/>
      <dgm:t>
        <a:bodyPr/>
        <a:lstStyle/>
        <a:p>
          <a:endParaRPr lang="ru-RU"/>
        </a:p>
      </dgm:t>
    </dgm:pt>
    <dgm:pt modelId="{F4C3CA60-7333-45BC-870B-74AF5207805D}" type="sibTrans" cxnId="{9299E472-E5E8-438B-A455-8C21C19AA5B3}">
      <dgm:prSet/>
      <dgm:spPr/>
      <dgm:t>
        <a:bodyPr/>
        <a:lstStyle/>
        <a:p>
          <a:endParaRPr lang="ru-RU"/>
        </a:p>
      </dgm:t>
    </dgm:pt>
    <dgm:pt modelId="{980F0CEE-621B-4132-B3D7-4F382283F935}">
      <dgm:prSet custT="1"/>
      <dgm:spPr>
        <a:solidFill>
          <a:srgbClr val="C0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1100" b="1" dirty="0" smtClean="0">
              <a:latin typeface="Arial" pitchFamily="34" charset="0"/>
              <a:cs typeface="Arial" pitchFamily="34" charset="0"/>
            </a:rPr>
            <a:t>5) направляется в суд заявление о привлечении к административной ответственности (за нарушения, предусмотренные частями 3 и 4 статьи 14.1, статьей 19.20 Кодекса Российской Федерации об административных правонарушениях (далее - КоАП Российской Федерации);</a:t>
          </a:r>
          <a:endParaRPr lang="ru-RU" sz="1100" b="1" dirty="0">
            <a:latin typeface="Arial" pitchFamily="34" charset="0"/>
            <a:cs typeface="Arial" pitchFamily="34" charset="0"/>
          </a:endParaRPr>
        </a:p>
      </dgm:t>
    </dgm:pt>
    <dgm:pt modelId="{D2EC2288-FE44-4360-9446-694980C6B2A3}" type="parTrans" cxnId="{402DD203-F201-46CF-AF9E-B132E69FF030}">
      <dgm:prSet/>
      <dgm:spPr/>
      <dgm:t>
        <a:bodyPr/>
        <a:lstStyle/>
        <a:p>
          <a:endParaRPr lang="ru-RU"/>
        </a:p>
      </dgm:t>
    </dgm:pt>
    <dgm:pt modelId="{D45C5D61-C4A1-4355-8DA9-06BECE0F2BBD}" type="sibTrans" cxnId="{402DD203-F201-46CF-AF9E-B132E69FF030}">
      <dgm:prSet/>
      <dgm:spPr/>
      <dgm:t>
        <a:bodyPr/>
        <a:lstStyle/>
        <a:p>
          <a:endParaRPr lang="ru-RU"/>
        </a:p>
      </dgm:t>
    </dgm:pt>
    <dgm:pt modelId="{E55E8F37-5CD1-4AC4-B310-3B6565A16CFF}">
      <dgm:prSet custT="1"/>
      <dgm:spPr>
        <a:solidFill>
          <a:srgbClr val="C0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1100" b="1" dirty="0" smtClean="0">
              <a:latin typeface="Arial" pitchFamily="34" charset="0"/>
              <a:cs typeface="Arial" pitchFamily="34" charset="0"/>
            </a:rPr>
            <a:t>6) направляется в суд заявление об аннулировании лицензии (в случаях, предусмотренных статьей 20 Федерального закона № 99-ФЗ);</a:t>
          </a:r>
          <a:endParaRPr lang="ru-RU" sz="1100" b="1" dirty="0">
            <a:latin typeface="Arial" pitchFamily="34" charset="0"/>
            <a:cs typeface="Arial" pitchFamily="34" charset="0"/>
          </a:endParaRPr>
        </a:p>
      </dgm:t>
    </dgm:pt>
    <dgm:pt modelId="{89CD64DC-79C1-485A-8A88-A7E27FF67C83}" type="parTrans" cxnId="{C948CA74-CBED-46BD-9AE4-29911FA56921}">
      <dgm:prSet/>
      <dgm:spPr/>
      <dgm:t>
        <a:bodyPr/>
        <a:lstStyle/>
        <a:p>
          <a:endParaRPr lang="ru-RU"/>
        </a:p>
      </dgm:t>
    </dgm:pt>
    <dgm:pt modelId="{51092A0F-B611-4846-8C0A-701247506A8D}" type="sibTrans" cxnId="{C948CA74-CBED-46BD-9AE4-29911FA56921}">
      <dgm:prSet/>
      <dgm:spPr/>
      <dgm:t>
        <a:bodyPr/>
        <a:lstStyle/>
        <a:p>
          <a:endParaRPr lang="ru-RU"/>
        </a:p>
      </dgm:t>
    </dgm:pt>
    <dgm:pt modelId="{EAF7180B-2005-4267-AB32-745C95FCB56D}">
      <dgm:prSet custT="1"/>
      <dgm:spPr>
        <a:solidFill>
          <a:srgbClr val="C0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1100" b="1" dirty="0" smtClean="0">
              <a:latin typeface="Arial" pitchFamily="34" charset="0"/>
              <a:cs typeface="Arial" pitchFamily="34" charset="0"/>
            </a:rPr>
            <a:t>7) направление информации о нарушении законодательства Российской Федерации и материалов проверки в течение 5 рабочих дней в государственные органы, в компетенцию которых относятся выявленные нарушения.</a:t>
          </a:r>
          <a:endParaRPr lang="ru-RU" sz="1100" b="1" dirty="0">
            <a:latin typeface="Arial" pitchFamily="34" charset="0"/>
            <a:cs typeface="Arial" pitchFamily="34" charset="0"/>
          </a:endParaRPr>
        </a:p>
      </dgm:t>
    </dgm:pt>
    <dgm:pt modelId="{81DEA341-0225-4147-84D2-E3FBD6BD7811}" type="parTrans" cxnId="{2A17A5E4-D427-4B54-B036-DD51B69FD2CD}">
      <dgm:prSet/>
      <dgm:spPr/>
      <dgm:t>
        <a:bodyPr/>
        <a:lstStyle/>
        <a:p>
          <a:endParaRPr lang="ru-RU"/>
        </a:p>
      </dgm:t>
    </dgm:pt>
    <dgm:pt modelId="{CCE57D39-4914-4AD4-BE67-02849ED37CF5}" type="sibTrans" cxnId="{2A17A5E4-D427-4B54-B036-DD51B69FD2CD}">
      <dgm:prSet/>
      <dgm:spPr/>
      <dgm:t>
        <a:bodyPr/>
        <a:lstStyle/>
        <a:p>
          <a:endParaRPr lang="ru-RU"/>
        </a:p>
      </dgm:t>
    </dgm:pt>
    <dgm:pt modelId="{053AF2B2-6F58-4A0E-A079-E40EBBB39200}" type="pres">
      <dgm:prSet presAssocID="{B6DB8715-512D-49F3-9ACF-FD27FDA18D2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6FC3FA-9900-4C63-89B2-3C77354F17AF}" type="pres">
      <dgm:prSet presAssocID="{4D59EBD0-8DC4-4F60-BD0D-CBEF90F8A119}" presName="node" presStyleLbl="node1" presStyleIdx="0" presStyleCnt="7" custScaleX="226168" custLinFactNeighborX="1625" custLinFactNeighborY="-34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A6F797-324F-420D-A0C6-7A154E05CB6B}" type="pres">
      <dgm:prSet presAssocID="{346627EE-168F-451D-AAD1-38D86BBE6D5C}" presName="sibTrans" presStyleCnt="0"/>
      <dgm:spPr/>
    </dgm:pt>
    <dgm:pt modelId="{05BB27C1-58D0-4380-8E14-5BC73762C364}" type="pres">
      <dgm:prSet presAssocID="{CBCA6D29-DF52-4DC9-BD6B-D4DFF738404F}" presName="node" presStyleLbl="node1" presStyleIdx="1" presStyleCnt="7" custScaleX="226168" custLinFactNeighborX="1625" custLinFactNeighborY="-12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08CFC3-E2D0-4093-A83A-46538EFA409D}" type="pres">
      <dgm:prSet presAssocID="{9EE0F6FC-9247-43C2-81DD-F892C4AE90C0}" presName="sibTrans" presStyleCnt="0"/>
      <dgm:spPr/>
    </dgm:pt>
    <dgm:pt modelId="{370D493D-E343-4059-93CF-B76D122E8062}" type="pres">
      <dgm:prSet presAssocID="{13701A56-EC05-4792-B4AC-D1904E376261}" presName="node" presStyleLbl="node1" presStyleIdx="2" presStyleCnt="7" custScaleX="2261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F9ACC4-513F-44DA-85D0-D5D345AEDD18}" type="pres">
      <dgm:prSet presAssocID="{2CA891E9-EF98-4008-9774-E26B14086CB1}" presName="sibTrans" presStyleCnt="0"/>
      <dgm:spPr/>
    </dgm:pt>
    <dgm:pt modelId="{A7C76EFC-8B08-4113-A840-7304975FED2D}" type="pres">
      <dgm:prSet presAssocID="{A7B8E5E9-591D-4E1A-B73B-9C502A2C2901}" presName="node" presStyleLbl="node1" presStyleIdx="3" presStyleCnt="7" custScaleX="226168" custLinFactNeighborX="1625" custLinFactNeighborY="-22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A1EF58-CA35-4213-8C74-EE38CB100DB0}" type="pres">
      <dgm:prSet presAssocID="{F4C3CA60-7333-45BC-870B-74AF5207805D}" presName="sibTrans" presStyleCnt="0"/>
      <dgm:spPr/>
    </dgm:pt>
    <dgm:pt modelId="{3AE52E2B-4186-4D4F-AE8F-7EFDCF050BCE}" type="pres">
      <dgm:prSet presAssocID="{980F0CEE-621B-4132-B3D7-4F382283F935}" presName="node" presStyleLbl="node1" presStyleIdx="4" presStyleCnt="7" custScaleX="2261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FE9374-522F-4B3C-8C00-CF35ED7D0038}" type="pres">
      <dgm:prSet presAssocID="{D45C5D61-C4A1-4355-8DA9-06BECE0F2BBD}" presName="sibTrans" presStyleCnt="0"/>
      <dgm:spPr/>
    </dgm:pt>
    <dgm:pt modelId="{A21C2107-AA50-45FF-B5A3-92239B2033FA}" type="pres">
      <dgm:prSet presAssocID="{E55E8F37-5CD1-4AC4-B310-3B6565A16CFF}" presName="node" presStyleLbl="node1" presStyleIdx="5" presStyleCnt="7" custScaleX="226168" custLinFactNeighborX="1625" custLinFactNeighborY="-34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5207ED-890A-4FC2-8AD1-F2385D94D7FB}" type="pres">
      <dgm:prSet presAssocID="{51092A0F-B611-4846-8C0A-701247506A8D}" presName="sibTrans" presStyleCnt="0"/>
      <dgm:spPr/>
    </dgm:pt>
    <dgm:pt modelId="{BA1CCD7E-7B73-485B-BAA5-A4F8BD3F2687}" type="pres">
      <dgm:prSet presAssocID="{EAF7180B-2005-4267-AB32-745C95FCB56D}" presName="node" presStyleLbl="node1" presStyleIdx="6" presStyleCnt="7" custScaleX="2261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769F4D-7E50-44B6-B2D9-17C703A21BBC}" type="presOf" srcId="{EAF7180B-2005-4267-AB32-745C95FCB56D}" destId="{BA1CCD7E-7B73-485B-BAA5-A4F8BD3F2687}" srcOrd="0" destOrd="0" presId="urn:microsoft.com/office/officeart/2005/8/layout/default"/>
    <dgm:cxn modelId="{9299E472-E5E8-438B-A455-8C21C19AA5B3}" srcId="{B6DB8715-512D-49F3-9ACF-FD27FDA18D2E}" destId="{A7B8E5E9-591D-4E1A-B73B-9C502A2C2901}" srcOrd="3" destOrd="0" parTransId="{FFDC7D6B-8035-40D5-B25E-AB9EEEE95250}" sibTransId="{F4C3CA60-7333-45BC-870B-74AF5207805D}"/>
    <dgm:cxn modelId="{26D19524-B085-4418-A7BF-79199711F50A}" type="presOf" srcId="{A7B8E5E9-591D-4E1A-B73B-9C502A2C2901}" destId="{A7C76EFC-8B08-4113-A840-7304975FED2D}" srcOrd="0" destOrd="0" presId="urn:microsoft.com/office/officeart/2005/8/layout/default"/>
    <dgm:cxn modelId="{C948CA74-CBED-46BD-9AE4-29911FA56921}" srcId="{B6DB8715-512D-49F3-9ACF-FD27FDA18D2E}" destId="{E55E8F37-5CD1-4AC4-B310-3B6565A16CFF}" srcOrd="5" destOrd="0" parTransId="{89CD64DC-79C1-485A-8A88-A7E27FF67C83}" sibTransId="{51092A0F-B611-4846-8C0A-701247506A8D}"/>
    <dgm:cxn modelId="{7D3D1922-20C4-4BB4-ACC3-B2C2289D9716}" srcId="{B6DB8715-512D-49F3-9ACF-FD27FDA18D2E}" destId="{4D59EBD0-8DC4-4F60-BD0D-CBEF90F8A119}" srcOrd="0" destOrd="0" parTransId="{A86A2E25-1A9A-4BA9-B3D3-6E628D356F40}" sibTransId="{346627EE-168F-451D-AAD1-38D86BBE6D5C}"/>
    <dgm:cxn modelId="{735342ED-584A-419C-A112-71145259D758}" srcId="{B6DB8715-512D-49F3-9ACF-FD27FDA18D2E}" destId="{CBCA6D29-DF52-4DC9-BD6B-D4DFF738404F}" srcOrd="1" destOrd="0" parTransId="{50D9B5BB-1440-4E61-9ABB-7B25977438F3}" sibTransId="{9EE0F6FC-9247-43C2-81DD-F892C4AE90C0}"/>
    <dgm:cxn modelId="{78CEA9FC-043D-40AA-8AB1-E0C302C52865}" type="presOf" srcId="{CBCA6D29-DF52-4DC9-BD6B-D4DFF738404F}" destId="{05BB27C1-58D0-4380-8E14-5BC73762C364}" srcOrd="0" destOrd="0" presId="urn:microsoft.com/office/officeart/2005/8/layout/default"/>
    <dgm:cxn modelId="{348F2FA7-2B11-487D-BFE0-6290424897ED}" type="presOf" srcId="{B6DB8715-512D-49F3-9ACF-FD27FDA18D2E}" destId="{053AF2B2-6F58-4A0E-A079-E40EBBB39200}" srcOrd="0" destOrd="0" presId="urn:microsoft.com/office/officeart/2005/8/layout/default"/>
    <dgm:cxn modelId="{F6A30FFA-9F7C-467A-8DD1-5F0F2D27239E}" type="presOf" srcId="{4D59EBD0-8DC4-4F60-BD0D-CBEF90F8A119}" destId="{F86FC3FA-9900-4C63-89B2-3C77354F17AF}" srcOrd="0" destOrd="0" presId="urn:microsoft.com/office/officeart/2005/8/layout/default"/>
    <dgm:cxn modelId="{906E3DBD-42AC-42C7-BA5A-F813BACCB32F}" type="presOf" srcId="{E55E8F37-5CD1-4AC4-B310-3B6565A16CFF}" destId="{A21C2107-AA50-45FF-B5A3-92239B2033FA}" srcOrd="0" destOrd="0" presId="urn:microsoft.com/office/officeart/2005/8/layout/default"/>
    <dgm:cxn modelId="{2A17A5E4-D427-4B54-B036-DD51B69FD2CD}" srcId="{B6DB8715-512D-49F3-9ACF-FD27FDA18D2E}" destId="{EAF7180B-2005-4267-AB32-745C95FCB56D}" srcOrd="6" destOrd="0" parTransId="{81DEA341-0225-4147-84D2-E3FBD6BD7811}" sibTransId="{CCE57D39-4914-4AD4-BE67-02849ED37CF5}"/>
    <dgm:cxn modelId="{AE119791-2529-458B-BFDF-42B215D04CE6}" type="presOf" srcId="{13701A56-EC05-4792-B4AC-D1904E376261}" destId="{370D493D-E343-4059-93CF-B76D122E8062}" srcOrd="0" destOrd="0" presId="urn:microsoft.com/office/officeart/2005/8/layout/default"/>
    <dgm:cxn modelId="{5EA3CF5F-60D6-45A8-807A-0B153682D858}" srcId="{B6DB8715-512D-49F3-9ACF-FD27FDA18D2E}" destId="{13701A56-EC05-4792-B4AC-D1904E376261}" srcOrd="2" destOrd="0" parTransId="{ECF4525C-A5B7-486E-97E7-00E997166BE6}" sibTransId="{2CA891E9-EF98-4008-9774-E26B14086CB1}"/>
    <dgm:cxn modelId="{A43EFD95-8A63-4324-9AD7-ECDEFC87003E}" type="presOf" srcId="{980F0CEE-621B-4132-B3D7-4F382283F935}" destId="{3AE52E2B-4186-4D4F-AE8F-7EFDCF050BCE}" srcOrd="0" destOrd="0" presId="urn:microsoft.com/office/officeart/2005/8/layout/default"/>
    <dgm:cxn modelId="{402DD203-F201-46CF-AF9E-B132E69FF030}" srcId="{B6DB8715-512D-49F3-9ACF-FD27FDA18D2E}" destId="{980F0CEE-621B-4132-B3D7-4F382283F935}" srcOrd="4" destOrd="0" parTransId="{D2EC2288-FE44-4360-9446-694980C6B2A3}" sibTransId="{D45C5D61-C4A1-4355-8DA9-06BECE0F2BBD}"/>
    <dgm:cxn modelId="{584F7D34-08A1-4ADD-B6CD-FEDB4434BFB1}" type="presParOf" srcId="{053AF2B2-6F58-4A0E-A079-E40EBBB39200}" destId="{F86FC3FA-9900-4C63-89B2-3C77354F17AF}" srcOrd="0" destOrd="0" presId="urn:microsoft.com/office/officeart/2005/8/layout/default"/>
    <dgm:cxn modelId="{5F5AAB61-DCC3-468F-B7B7-67CA3A730145}" type="presParOf" srcId="{053AF2B2-6F58-4A0E-A079-E40EBBB39200}" destId="{8CA6F797-324F-420D-A0C6-7A154E05CB6B}" srcOrd="1" destOrd="0" presId="urn:microsoft.com/office/officeart/2005/8/layout/default"/>
    <dgm:cxn modelId="{639F7DB7-CAF4-4FAF-AE10-CE1BF2153871}" type="presParOf" srcId="{053AF2B2-6F58-4A0E-A079-E40EBBB39200}" destId="{05BB27C1-58D0-4380-8E14-5BC73762C364}" srcOrd="2" destOrd="0" presId="urn:microsoft.com/office/officeart/2005/8/layout/default"/>
    <dgm:cxn modelId="{E742B014-AAF6-43F9-A4D7-B033C424A476}" type="presParOf" srcId="{053AF2B2-6F58-4A0E-A079-E40EBBB39200}" destId="{3808CFC3-E2D0-4093-A83A-46538EFA409D}" srcOrd="3" destOrd="0" presId="urn:microsoft.com/office/officeart/2005/8/layout/default"/>
    <dgm:cxn modelId="{E56BA901-F2AD-4A40-B010-7B8CCAAEA546}" type="presParOf" srcId="{053AF2B2-6F58-4A0E-A079-E40EBBB39200}" destId="{370D493D-E343-4059-93CF-B76D122E8062}" srcOrd="4" destOrd="0" presId="urn:microsoft.com/office/officeart/2005/8/layout/default"/>
    <dgm:cxn modelId="{924A2CAD-9FCF-4354-8B04-0F09152815EC}" type="presParOf" srcId="{053AF2B2-6F58-4A0E-A079-E40EBBB39200}" destId="{7FF9ACC4-513F-44DA-85D0-D5D345AEDD18}" srcOrd="5" destOrd="0" presId="urn:microsoft.com/office/officeart/2005/8/layout/default"/>
    <dgm:cxn modelId="{E674EBD0-02BB-4576-928A-FCAAB4AED00C}" type="presParOf" srcId="{053AF2B2-6F58-4A0E-A079-E40EBBB39200}" destId="{A7C76EFC-8B08-4113-A840-7304975FED2D}" srcOrd="6" destOrd="0" presId="urn:microsoft.com/office/officeart/2005/8/layout/default"/>
    <dgm:cxn modelId="{563B2DDB-0CD8-466B-AC4F-67E8CB4F4859}" type="presParOf" srcId="{053AF2B2-6F58-4A0E-A079-E40EBBB39200}" destId="{19A1EF58-CA35-4213-8C74-EE38CB100DB0}" srcOrd="7" destOrd="0" presId="urn:microsoft.com/office/officeart/2005/8/layout/default"/>
    <dgm:cxn modelId="{5951593E-1A97-459F-9BA9-5E8A0F63BF9A}" type="presParOf" srcId="{053AF2B2-6F58-4A0E-A079-E40EBBB39200}" destId="{3AE52E2B-4186-4D4F-AE8F-7EFDCF050BCE}" srcOrd="8" destOrd="0" presId="urn:microsoft.com/office/officeart/2005/8/layout/default"/>
    <dgm:cxn modelId="{535E1CDF-8849-44E9-A535-C15E10D3F604}" type="presParOf" srcId="{053AF2B2-6F58-4A0E-A079-E40EBBB39200}" destId="{76FE9374-522F-4B3C-8C00-CF35ED7D0038}" srcOrd="9" destOrd="0" presId="urn:microsoft.com/office/officeart/2005/8/layout/default"/>
    <dgm:cxn modelId="{7EF08EEB-8C58-4DCA-A603-8FEF75AE6E20}" type="presParOf" srcId="{053AF2B2-6F58-4A0E-A079-E40EBBB39200}" destId="{A21C2107-AA50-45FF-B5A3-92239B2033FA}" srcOrd="10" destOrd="0" presId="urn:microsoft.com/office/officeart/2005/8/layout/default"/>
    <dgm:cxn modelId="{F285A6C9-FCFD-4BD4-868F-44B158F4A9CD}" type="presParOf" srcId="{053AF2B2-6F58-4A0E-A079-E40EBBB39200}" destId="{B05207ED-890A-4FC2-8AD1-F2385D94D7FB}" srcOrd="11" destOrd="0" presId="urn:microsoft.com/office/officeart/2005/8/layout/default"/>
    <dgm:cxn modelId="{B995AC4E-B3BF-4CE5-B2D5-7E7B467763EA}" type="presParOf" srcId="{053AF2B2-6F58-4A0E-A079-E40EBBB39200}" destId="{BA1CCD7E-7B73-485B-BAA5-A4F8BD3F2687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0AFBBB7-4369-4056-A3BC-021C2C8C89D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4D2BB4-C0C2-4BB5-A172-7CB4DE29B8DB}">
      <dgm:prSet phldrT="[Текст]"/>
      <dgm:spPr>
        <a:solidFill>
          <a:srgbClr val="C0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1)  размещен на официальном сайте министерства (</a:t>
          </a:r>
          <a:r>
            <a:rPr lang="en-US" b="1" u="sng" dirty="0" smtClean="0">
              <a:latin typeface="Arial" pitchFamily="34" charset="0"/>
              <a:cs typeface="Arial" pitchFamily="34" charset="0"/>
            </a:rPr>
            <a:t>https:</a:t>
          </a:r>
          <a:r>
            <a:rPr lang="ru-RU" b="1" u="sng" dirty="0" smtClean="0">
              <a:latin typeface="Arial" pitchFamily="34" charset="0"/>
              <a:cs typeface="Arial" pitchFamily="34" charset="0"/>
            </a:rPr>
            <a:t>//</a:t>
          </a:r>
          <a:r>
            <a:rPr lang="en-US" b="1" u="sng" dirty="0" smtClean="0">
              <a:latin typeface="Arial" pitchFamily="34" charset="0"/>
              <a:cs typeface="Arial" pitchFamily="34" charset="0"/>
            </a:rPr>
            <a:t>minpromtorg.novreg.ru</a:t>
          </a:r>
          <a:r>
            <a:rPr lang="ru-RU" b="1" u="sng" dirty="0" smtClean="0">
              <a:latin typeface="Arial" pitchFamily="34" charset="0"/>
              <a:cs typeface="Arial" pitchFamily="34" charset="0"/>
            </a:rPr>
            <a:t>/</a:t>
          </a:r>
          <a:r>
            <a:rPr lang="en-US" b="1" dirty="0" smtClean="0">
              <a:latin typeface="Arial" pitchFamily="34" charset="0"/>
              <a:cs typeface="Arial" pitchFamily="34" charset="0"/>
            </a:rPr>
            <a:t>) </a:t>
          </a:r>
          <a:r>
            <a:rPr lang="ru-RU" b="1" dirty="0" smtClean="0">
              <a:latin typeface="Arial" pitchFamily="34" charset="0"/>
              <a:cs typeface="Arial" pitchFamily="34" charset="0"/>
            </a:rPr>
            <a:t>перечень нормативных правовых актов или их отдельных частей, содержащих обязательные требования, оценка соблюдения которых является предметом государственного контроля;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4D44D462-CA7D-4B63-8578-5389ECF7D1CD}" type="parTrans" cxnId="{DFD19D38-BF5E-41D0-AB64-F49A5E7697A2}">
      <dgm:prSet/>
      <dgm:spPr/>
      <dgm:t>
        <a:bodyPr/>
        <a:lstStyle/>
        <a:p>
          <a:endParaRPr lang="ru-RU"/>
        </a:p>
      </dgm:t>
    </dgm:pt>
    <dgm:pt modelId="{9B51E23D-7B49-46CC-9C2A-6FA4CAFA9328}" type="sibTrans" cxnId="{DFD19D38-BF5E-41D0-AB64-F49A5E7697A2}">
      <dgm:prSet/>
      <dgm:spPr/>
      <dgm:t>
        <a:bodyPr/>
        <a:lstStyle/>
        <a:p>
          <a:endParaRPr lang="ru-RU"/>
        </a:p>
      </dgm:t>
    </dgm:pt>
    <dgm:pt modelId="{9093C5B8-5C6D-469D-8687-70A1B2B10B8C}">
      <dgm:prSet/>
      <dgm:spPr>
        <a:solidFill>
          <a:srgbClr val="C0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2) осуществляется информирование юридических лиц, индивидуальных предпринимателей по вопросам соблюдения обязательных требований, в том числе посредством разработки и опубликования руководств по соблюдению обязательных требований, 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ACD5DA93-653C-4F2D-8F63-0D9EAD5C6054}" type="parTrans" cxnId="{DEDFFDE6-0D1E-4718-AFC0-D95E80D43860}">
      <dgm:prSet/>
      <dgm:spPr/>
      <dgm:t>
        <a:bodyPr/>
        <a:lstStyle/>
        <a:p>
          <a:endParaRPr lang="ru-RU"/>
        </a:p>
      </dgm:t>
    </dgm:pt>
    <dgm:pt modelId="{53DE9B67-8B95-4A13-AE7F-C9E946D5507D}" type="sibTrans" cxnId="{DEDFFDE6-0D1E-4718-AFC0-D95E80D43860}">
      <dgm:prSet/>
      <dgm:spPr/>
      <dgm:t>
        <a:bodyPr/>
        <a:lstStyle/>
        <a:p>
          <a:endParaRPr lang="ru-RU"/>
        </a:p>
      </dgm:t>
    </dgm:pt>
    <dgm:pt modelId="{1BE1AE9E-A9C9-4ED4-8E3B-FD935F3E4878}">
      <dgm:prSet/>
      <dgm:spPr>
        <a:solidFill>
          <a:srgbClr val="C0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3)  обобщение практики осуществления лицензионного контроля за деятельностью по заготовке, хранению, переработке и реализации лома черных металлов, цветных металлов (не реже одного раза в год);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2CDABA00-42BB-4991-A54A-A659AB7FFB39}" type="parTrans" cxnId="{20B5E871-D4C5-4396-88CF-2BDE1B2655FC}">
      <dgm:prSet/>
      <dgm:spPr/>
      <dgm:t>
        <a:bodyPr/>
        <a:lstStyle/>
        <a:p>
          <a:endParaRPr lang="ru-RU"/>
        </a:p>
      </dgm:t>
    </dgm:pt>
    <dgm:pt modelId="{EA1659B2-7DCE-45B8-BED1-F0B048951064}" type="sibTrans" cxnId="{20B5E871-D4C5-4396-88CF-2BDE1B2655FC}">
      <dgm:prSet/>
      <dgm:spPr/>
      <dgm:t>
        <a:bodyPr/>
        <a:lstStyle/>
        <a:p>
          <a:endParaRPr lang="ru-RU"/>
        </a:p>
      </dgm:t>
    </dgm:pt>
    <dgm:pt modelId="{33280ACB-D800-41A8-B1F4-6F38EFD6ABC0}">
      <dgm:prSet/>
      <dgm:spPr>
        <a:solidFill>
          <a:srgbClr val="C0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4) выдаются предостережения о недопустимости нарушения обязательных требований в соответствии с частью 5 статьи 8.2 Федерального закона № 294-ФЗ при наличии у министерства сведений о готовящихся нарушениях или о признаках нарушений обязательных требований.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D5A14D20-6476-4A78-992B-87ABDAA0DF40}" type="parTrans" cxnId="{19CA5342-5D82-4AA1-BCA7-9234B3DE5719}">
      <dgm:prSet/>
      <dgm:spPr/>
      <dgm:t>
        <a:bodyPr/>
        <a:lstStyle/>
        <a:p>
          <a:endParaRPr lang="ru-RU"/>
        </a:p>
      </dgm:t>
    </dgm:pt>
    <dgm:pt modelId="{BBA68FDD-3A56-42BF-8736-A7EB91E721B0}" type="sibTrans" cxnId="{19CA5342-5D82-4AA1-BCA7-9234B3DE5719}">
      <dgm:prSet/>
      <dgm:spPr/>
      <dgm:t>
        <a:bodyPr/>
        <a:lstStyle/>
        <a:p>
          <a:endParaRPr lang="ru-RU"/>
        </a:p>
      </dgm:t>
    </dgm:pt>
    <dgm:pt modelId="{979DE549-237C-46D3-B7AC-91F6AC9D3EFC}" type="pres">
      <dgm:prSet presAssocID="{90AFBBB7-4369-4056-A3BC-021C2C8C89DB}" presName="diagram" presStyleCnt="0">
        <dgm:presLayoutVars>
          <dgm:dir/>
          <dgm:resizeHandles val="exact"/>
        </dgm:presLayoutVars>
      </dgm:prSet>
      <dgm:spPr/>
    </dgm:pt>
    <dgm:pt modelId="{081927BC-91DA-4D2B-870B-5B133F64D29A}" type="pres">
      <dgm:prSet presAssocID="{724D2BB4-C0C2-4BB5-A172-7CB4DE29B8D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CB75B6-A4CC-44B0-BCB3-4C1C50536A2A}" type="pres">
      <dgm:prSet presAssocID="{9B51E23D-7B49-46CC-9C2A-6FA4CAFA9328}" presName="sibTrans" presStyleCnt="0"/>
      <dgm:spPr/>
    </dgm:pt>
    <dgm:pt modelId="{3B5ABBED-312F-4666-9517-DF1A85CC36CC}" type="pres">
      <dgm:prSet presAssocID="{9093C5B8-5C6D-469D-8687-70A1B2B10B8C}" presName="node" presStyleLbl="node1" presStyleIdx="1" presStyleCnt="4">
        <dgm:presLayoutVars>
          <dgm:bulletEnabled val="1"/>
        </dgm:presLayoutVars>
      </dgm:prSet>
      <dgm:spPr/>
    </dgm:pt>
    <dgm:pt modelId="{CF9D1A0F-2FE5-4CB7-894A-33679D3ED2B4}" type="pres">
      <dgm:prSet presAssocID="{53DE9B67-8B95-4A13-AE7F-C9E946D5507D}" presName="sibTrans" presStyleCnt="0"/>
      <dgm:spPr/>
    </dgm:pt>
    <dgm:pt modelId="{EBCEEE7C-6D10-47CC-B5A4-18C8FB0450A3}" type="pres">
      <dgm:prSet presAssocID="{1BE1AE9E-A9C9-4ED4-8E3B-FD935F3E4878}" presName="node" presStyleLbl="node1" presStyleIdx="2" presStyleCnt="4">
        <dgm:presLayoutVars>
          <dgm:bulletEnabled val="1"/>
        </dgm:presLayoutVars>
      </dgm:prSet>
      <dgm:spPr/>
    </dgm:pt>
    <dgm:pt modelId="{08D0BFCC-D122-41A5-A5D4-31910AAFC454}" type="pres">
      <dgm:prSet presAssocID="{EA1659B2-7DCE-45B8-BED1-F0B048951064}" presName="sibTrans" presStyleCnt="0"/>
      <dgm:spPr/>
    </dgm:pt>
    <dgm:pt modelId="{6BF0F674-95B7-4FE7-BA17-6D8A308DAB1D}" type="pres">
      <dgm:prSet presAssocID="{33280ACB-D800-41A8-B1F4-6F38EFD6ABC0}" presName="node" presStyleLbl="node1" presStyleIdx="3" presStyleCnt="4">
        <dgm:presLayoutVars>
          <dgm:bulletEnabled val="1"/>
        </dgm:presLayoutVars>
      </dgm:prSet>
      <dgm:spPr/>
    </dgm:pt>
  </dgm:ptLst>
  <dgm:cxnLst>
    <dgm:cxn modelId="{19CA5342-5D82-4AA1-BCA7-9234B3DE5719}" srcId="{90AFBBB7-4369-4056-A3BC-021C2C8C89DB}" destId="{33280ACB-D800-41A8-B1F4-6F38EFD6ABC0}" srcOrd="3" destOrd="0" parTransId="{D5A14D20-6476-4A78-992B-87ABDAA0DF40}" sibTransId="{BBA68FDD-3A56-42BF-8736-A7EB91E721B0}"/>
    <dgm:cxn modelId="{1E9B11D6-C542-4EF8-9151-6245ADABEA77}" type="presOf" srcId="{33280ACB-D800-41A8-B1F4-6F38EFD6ABC0}" destId="{6BF0F674-95B7-4FE7-BA17-6D8A308DAB1D}" srcOrd="0" destOrd="0" presId="urn:microsoft.com/office/officeart/2005/8/layout/default"/>
    <dgm:cxn modelId="{DFD19D38-BF5E-41D0-AB64-F49A5E7697A2}" srcId="{90AFBBB7-4369-4056-A3BC-021C2C8C89DB}" destId="{724D2BB4-C0C2-4BB5-A172-7CB4DE29B8DB}" srcOrd="0" destOrd="0" parTransId="{4D44D462-CA7D-4B63-8578-5389ECF7D1CD}" sibTransId="{9B51E23D-7B49-46CC-9C2A-6FA4CAFA9328}"/>
    <dgm:cxn modelId="{20B5E871-D4C5-4396-88CF-2BDE1B2655FC}" srcId="{90AFBBB7-4369-4056-A3BC-021C2C8C89DB}" destId="{1BE1AE9E-A9C9-4ED4-8E3B-FD935F3E4878}" srcOrd="2" destOrd="0" parTransId="{2CDABA00-42BB-4991-A54A-A659AB7FFB39}" sibTransId="{EA1659B2-7DCE-45B8-BED1-F0B048951064}"/>
    <dgm:cxn modelId="{6C3654F9-5203-49CD-94EF-63273414BB70}" type="presOf" srcId="{9093C5B8-5C6D-469D-8687-70A1B2B10B8C}" destId="{3B5ABBED-312F-4666-9517-DF1A85CC36CC}" srcOrd="0" destOrd="0" presId="urn:microsoft.com/office/officeart/2005/8/layout/default"/>
    <dgm:cxn modelId="{47C5FDEC-D78F-4969-AA4C-2589086E48B9}" type="presOf" srcId="{1BE1AE9E-A9C9-4ED4-8E3B-FD935F3E4878}" destId="{EBCEEE7C-6D10-47CC-B5A4-18C8FB0450A3}" srcOrd="0" destOrd="0" presId="urn:microsoft.com/office/officeart/2005/8/layout/default"/>
    <dgm:cxn modelId="{7710AE31-D29C-4083-942D-B61D3C9E1AF1}" type="presOf" srcId="{90AFBBB7-4369-4056-A3BC-021C2C8C89DB}" destId="{979DE549-237C-46D3-B7AC-91F6AC9D3EFC}" srcOrd="0" destOrd="0" presId="urn:microsoft.com/office/officeart/2005/8/layout/default"/>
    <dgm:cxn modelId="{DEDFFDE6-0D1E-4718-AFC0-D95E80D43860}" srcId="{90AFBBB7-4369-4056-A3BC-021C2C8C89DB}" destId="{9093C5B8-5C6D-469D-8687-70A1B2B10B8C}" srcOrd="1" destOrd="0" parTransId="{ACD5DA93-653C-4F2D-8F63-0D9EAD5C6054}" sibTransId="{53DE9B67-8B95-4A13-AE7F-C9E946D5507D}"/>
    <dgm:cxn modelId="{13648999-4B1E-416F-ABBB-B70172A1A5BC}" type="presOf" srcId="{724D2BB4-C0C2-4BB5-A172-7CB4DE29B8DB}" destId="{081927BC-91DA-4D2B-870B-5B133F64D29A}" srcOrd="0" destOrd="0" presId="urn:microsoft.com/office/officeart/2005/8/layout/default"/>
    <dgm:cxn modelId="{0BCD6955-7EE6-4DC6-AA27-04C620399816}" type="presParOf" srcId="{979DE549-237C-46D3-B7AC-91F6AC9D3EFC}" destId="{081927BC-91DA-4D2B-870B-5B133F64D29A}" srcOrd="0" destOrd="0" presId="urn:microsoft.com/office/officeart/2005/8/layout/default"/>
    <dgm:cxn modelId="{F5D8DFEF-DF04-4F32-A4C0-4699D258F90C}" type="presParOf" srcId="{979DE549-237C-46D3-B7AC-91F6AC9D3EFC}" destId="{BACB75B6-A4CC-44B0-BCB3-4C1C50536A2A}" srcOrd="1" destOrd="0" presId="urn:microsoft.com/office/officeart/2005/8/layout/default"/>
    <dgm:cxn modelId="{4661C26C-8DC5-45A9-ADC5-F5CF64C75507}" type="presParOf" srcId="{979DE549-237C-46D3-B7AC-91F6AC9D3EFC}" destId="{3B5ABBED-312F-4666-9517-DF1A85CC36CC}" srcOrd="2" destOrd="0" presId="urn:microsoft.com/office/officeart/2005/8/layout/default"/>
    <dgm:cxn modelId="{4DE51B09-C90D-4711-8CBF-E7989E8DFC34}" type="presParOf" srcId="{979DE549-237C-46D3-B7AC-91F6AC9D3EFC}" destId="{CF9D1A0F-2FE5-4CB7-894A-33679D3ED2B4}" srcOrd="3" destOrd="0" presId="urn:microsoft.com/office/officeart/2005/8/layout/default"/>
    <dgm:cxn modelId="{AB932BB8-4BBF-4DB2-B3D6-5F27F076A01B}" type="presParOf" srcId="{979DE549-237C-46D3-B7AC-91F6AC9D3EFC}" destId="{EBCEEE7C-6D10-47CC-B5A4-18C8FB0450A3}" srcOrd="4" destOrd="0" presId="urn:microsoft.com/office/officeart/2005/8/layout/default"/>
    <dgm:cxn modelId="{359DDF84-0CF1-4C5A-8B92-88E14AE84201}" type="presParOf" srcId="{979DE549-237C-46D3-B7AC-91F6AC9D3EFC}" destId="{08D0BFCC-D122-41A5-A5D4-31910AAFC454}" srcOrd="5" destOrd="0" presId="urn:microsoft.com/office/officeart/2005/8/layout/default"/>
    <dgm:cxn modelId="{638D072D-E83A-48C0-85C6-2B191B4A7D0D}" type="presParOf" srcId="{979DE549-237C-46D3-B7AC-91F6AC9D3EFC}" destId="{6BF0F674-95B7-4FE7-BA17-6D8A308DAB1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C72E8B3-88A6-4AE4-B4F1-C44F4A80497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6481E3-A610-4DF7-99EB-D11DBA186C61}">
      <dgm:prSet phldrT="[Текст]"/>
      <dgm:spPr>
        <a:solidFill>
          <a:srgbClr val="C0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предоставление лицензии – </a:t>
          </a:r>
          <a:br>
            <a:rPr lang="ru-RU" dirty="0" smtClean="0">
              <a:latin typeface="Arial" pitchFamily="34" charset="0"/>
              <a:cs typeface="Arial" pitchFamily="34" charset="0"/>
            </a:rPr>
          </a:br>
          <a:r>
            <a:rPr lang="ru-RU" b="1" dirty="0" smtClean="0">
              <a:latin typeface="Arial" pitchFamily="34" charset="0"/>
              <a:cs typeface="Arial" pitchFamily="34" charset="0"/>
            </a:rPr>
            <a:t>7 500 рублей;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700E80CC-02D3-41CA-8E7A-FDAC9A32CD20}" type="parTrans" cxnId="{F6396A75-474F-4698-9A93-574B8CBA2B51}">
      <dgm:prSet/>
      <dgm:spPr/>
      <dgm:t>
        <a:bodyPr/>
        <a:lstStyle/>
        <a:p>
          <a:endParaRPr lang="ru-RU"/>
        </a:p>
      </dgm:t>
    </dgm:pt>
    <dgm:pt modelId="{F4227C28-316B-482A-8D51-4B65167BD28D}" type="sibTrans" cxnId="{F6396A75-474F-4698-9A93-574B8CBA2B51}">
      <dgm:prSet/>
      <dgm:spPr/>
      <dgm:t>
        <a:bodyPr/>
        <a:lstStyle/>
        <a:p>
          <a:endParaRPr lang="ru-RU"/>
        </a:p>
      </dgm:t>
    </dgm:pt>
    <dgm:pt modelId="{00758DFC-8E4B-40AD-8D64-0D5CC4398FD9}">
      <dgm:prSet/>
      <dgm:spPr>
        <a:solidFill>
          <a:srgbClr val="C0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mtClean="0">
              <a:latin typeface="Arial" pitchFamily="34" charset="0"/>
              <a:cs typeface="Arial" pitchFamily="34" charset="0"/>
            </a:rPr>
            <a:t>переоформление лицензии в связи с внесением дополнений в сведения об адресах мест осуществления лицензируемого вида деятельности, о выполняемых работах и об оказываемых услугах в составе лицензируемого вида деятельности - </a:t>
          </a:r>
          <a:r>
            <a:rPr lang="ru-RU" b="1" smtClean="0">
              <a:latin typeface="Arial" pitchFamily="34" charset="0"/>
              <a:cs typeface="Arial" pitchFamily="34" charset="0"/>
            </a:rPr>
            <a:t>3 500 рублей</a:t>
          </a:r>
          <a:r>
            <a:rPr lang="ru-RU" smtClean="0">
              <a:latin typeface="Arial" pitchFamily="34" charset="0"/>
              <a:cs typeface="Arial" pitchFamily="34" charset="0"/>
            </a:rPr>
            <a:t>;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E18BFCF9-6C58-4FA6-8D6D-807E42F6DFEA}" type="parTrans" cxnId="{F715446D-52BD-4F08-9EC6-850B475EC156}">
      <dgm:prSet/>
      <dgm:spPr/>
      <dgm:t>
        <a:bodyPr/>
        <a:lstStyle/>
        <a:p>
          <a:endParaRPr lang="ru-RU"/>
        </a:p>
      </dgm:t>
    </dgm:pt>
    <dgm:pt modelId="{7D6B33BE-1482-497C-AF8F-2F4E5553AF46}" type="sibTrans" cxnId="{F715446D-52BD-4F08-9EC6-850B475EC156}">
      <dgm:prSet/>
      <dgm:spPr/>
      <dgm:t>
        <a:bodyPr/>
        <a:lstStyle/>
        <a:p>
          <a:endParaRPr lang="ru-RU"/>
        </a:p>
      </dgm:t>
    </dgm:pt>
    <dgm:pt modelId="{057E2B2A-3CA2-472E-AAB8-626F175BA6C0}">
      <dgm:prSet/>
      <dgm:spPr>
        <a:solidFill>
          <a:srgbClr val="C0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mtClean="0">
              <a:latin typeface="Arial" pitchFamily="34" charset="0"/>
              <a:cs typeface="Arial" pitchFamily="34" charset="0"/>
            </a:rPr>
            <a:t>переоформление лицензии в других случаях - </a:t>
          </a:r>
          <a:r>
            <a:rPr lang="ru-RU" b="1" smtClean="0">
              <a:latin typeface="Arial" pitchFamily="34" charset="0"/>
              <a:cs typeface="Arial" pitchFamily="34" charset="0"/>
            </a:rPr>
            <a:t>750 рублей</a:t>
          </a:r>
          <a:r>
            <a:rPr lang="ru-RU" smtClean="0">
              <a:latin typeface="Arial" pitchFamily="34" charset="0"/>
              <a:cs typeface="Arial" pitchFamily="34" charset="0"/>
            </a:rPr>
            <a:t>;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470E75F8-F77E-42B6-B782-AC4D59B17A0D}" type="parTrans" cxnId="{1C1201F5-24A1-4698-BFE0-9B605DC80D60}">
      <dgm:prSet/>
      <dgm:spPr/>
      <dgm:t>
        <a:bodyPr/>
        <a:lstStyle/>
        <a:p>
          <a:endParaRPr lang="ru-RU"/>
        </a:p>
      </dgm:t>
    </dgm:pt>
    <dgm:pt modelId="{B2FB79C1-97F7-4353-B22A-F5A2FDE4E267}" type="sibTrans" cxnId="{1C1201F5-24A1-4698-BFE0-9B605DC80D60}">
      <dgm:prSet/>
      <dgm:spPr/>
      <dgm:t>
        <a:bodyPr/>
        <a:lstStyle/>
        <a:p>
          <a:endParaRPr lang="ru-RU"/>
        </a:p>
      </dgm:t>
    </dgm:pt>
    <dgm:pt modelId="{84E14B76-364C-4DD5-B5DB-5DA7E6E77155}">
      <dgm:prSet/>
      <dgm:spPr>
        <a:solidFill>
          <a:srgbClr val="C0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mtClean="0">
              <a:latin typeface="Arial" pitchFamily="34" charset="0"/>
              <a:cs typeface="Arial" pitchFamily="34" charset="0"/>
            </a:rPr>
            <a:t>предоставление (выдача) дубликата лицензии - </a:t>
          </a:r>
          <a:r>
            <a:rPr lang="ru-RU" b="1" smtClean="0">
              <a:latin typeface="Arial" pitchFamily="34" charset="0"/>
              <a:cs typeface="Arial" pitchFamily="34" charset="0"/>
            </a:rPr>
            <a:t>750 рублей</a:t>
          </a:r>
          <a:r>
            <a:rPr lang="ru-RU" smtClean="0">
              <a:latin typeface="Arial" pitchFamily="34" charset="0"/>
              <a:cs typeface="Arial" pitchFamily="34" charset="0"/>
            </a:rPr>
            <a:t>.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E2FC9EE1-2225-40CF-819C-5AF8C88BC177}" type="parTrans" cxnId="{94BC91DD-481E-4CEB-8EBB-FEE999A09F88}">
      <dgm:prSet/>
      <dgm:spPr/>
      <dgm:t>
        <a:bodyPr/>
        <a:lstStyle/>
        <a:p>
          <a:endParaRPr lang="ru-RU"/>
        </a:p>
      </dgm:t>
    </dgm:pt>
    <dgm:pt modelId="{A39ACEFB-E8A0-4DEC-B06B-787AE561E263}" type="sibTrans" cxnId="{94BC91DD-481E-4CEB-8EBB-FEE999A09F88}">
      <dgm:prSet/>
      <dgm:spPr/>
      <dgm:t>
        <a:bodyPr/>
        <a:lstStyle/>
        <a:p>
          <a:endParaRPr lang="ru-RU"/>
        </a:p>
      </dgm:t>
    </dgm:pt>
    <dgm:pt modelId="{63A2DD3D-6F75-44AE-B1D4-242DCB85C7CE}" type="pres">
      <dgm:prSet presAssocID="{BC72E8B3-88A6-4AE4-B4F1-C44F4A80497E}" presName="diagram" presStyleCnt="0">
        <dgm:presLayoutVars>
          <dgm:dir/>
          <dgm:resizeHandles val="exact"/>
        </dgm:presLayoutVars>
      </dgm:prSet>
      <dgm:spPr/>
    </dgm:pt>
    <dgm:pt modelId="{FC2EF80A-BE4F-4E00-8C79-9E219EC5968E}" type="pres">
      <dgm:prSet presAssocID="{CF6481E3-A610-4DF7-99EB-D11DBA186C61}" presName="node" presStyleLbl="node1" presStyleIdx="0" presStyleCnt="4" custScaleX="1240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7B2D8D-9DFB-42B9-B9F7-2EB89E17F722}" type="pres">
      <dgm:prSet presAssocID="{F4227C28-316B-482A-8D51-4B65167BD28D}" presName="sibTrans" presStyleCnt="0"/>
      <dgm:spPr/>
    </dgm:pt>
    <dgm:pt modelId="{2A436E7D-217B-4B26-9233-DE95426BB0A2}" type="pres">
      <dgm:prSet presAssocID="{00758DFC-8E4B-40AD-8D64-0D5CC4398FD9}" presName="node" presStyleLbl="node1" presStyleIdx="1" presStyleCnt="4" custScaleX="124089">
        <dgm:presLayoutVars>
          <dgm:bulletEnabled val="1"/>
        </dgm:presLayoutVars>
      </dgm:prSet>
      <dgm:spPr/>
    </dgm:pt>
    <dgm:pt modelId="{3E9923E7-528B-49EC-A3B0-C0A934650EBF}" type="pres">
      <dgm:prSet presAssocID="{7D6B33BE-1482-497C-AF8F-2F4E5553AF46}" presName="sibTrans" presStyleCnt="0"/>
      <dgm:spPr/>
    </dgm:pt>
    <dgm:pt modelId="{FF67EE0D-C6C1-460F-989A-04C8C231A3D3}" type="pres">
      <dgm:prSet presAssocID="{057E2B2A-3CA2-472E-AAB8-626F175BA6C0}" presName="node" presStyleLbl="node1" presStyleIdx="2" presStyleCnt="4" custScaleX="124089">
        <dgm:presLayoutVars>
          <dgm:bulletEnabled val="1"/>
        </dgm:presLayoutVars>
      </dgm:prSet>
      <dgm:spPr/>
    </dgm:pt>
    <dgm:pt modelId="{BC4C2948-3542-4DD6-854B-BDD1EB1118A4}" type="pres">
      <dgm:prSet presAssocID="{B2FB79C1-97F7-4353-B22A-F5A2FDE4E267}" presName="sibTrans" presStyleCnt="0"/>
      <dgm:spPr/>
    </dgm:pt>
    <dgm:pt modelId="{B25E7082-22C0-4228-9886-EB71079418CE}" type="pres">
      <dgm:prSet presAssocID="{84E14B76-364C-4DD5-B5DB-5DA7E6E77155}" presName="node" presStyleLbl="node1" presStyleIdx="3" presStyleCnt="4" custScaleX="124089">
        <dgm:presLayoutVars>
          <dgm:bulletEnabled val="1"/>
        </dgm:presLayoutVars>
      </dgm:prSet>
      <dgm:spPr/>
    </dgm:pt>
  </dgm:ptLst>
  <dgm:cxnLst>
    <dgm:cxn modelId="{F6396A75-474F-4698-9A93-574B8CBA2B51}" srcId="{BC72E8B3-88A6-4AE4-B4F1-C44F4A80497E}" destId="{CF6481E3-A610-4DF7-99EB-D11DBA186C61}" srcOrd="0" destOrd="0" parTransId="{700E80CC-02D3-41CA-8E7A-FDAC9A32CD20}" sibTransId="{F4227C28-316B-482A-8D51-4B65167BD28D}"/>
    <dgm:cxn modelId="{B811DE0E-6E6B-455A-BBF2-6D939E8C83E0}" type="presOf" srcId="{057E2B2A-3CA2-472E-AAB8-626F175BA6C0}" destId="{FF67EE0D-C6C1-460F-989A-04C8C231A3D3}" srcOrd="0" destOrd="0" presId="urn:microsoft.com/office/officeart/2005/8/layout/default"/>
    <dgm:cxn modelId="{9F6D4EF9-9D3F-4A52-9398-AAD257BB79C7}" type="presOf" srcId="{00758DFC-8E4B-40AD-8D64-0D5CC4398FD9}" destId="{2A436E7D-217B-4B26-9233-DE95426BB0A2}" srcOrd="0" destOrd="0" presId="urn:microsoft.com/office/officeart/2005/8/layout/default"/>
    <dgm:cxn modelId="{37666F4F-E001-4B7C-9C76-678A54B74E17}" type="presOf" srcId="{BC72E8B3-88A6-4AE4-B4F1-C44F4A80497E}" destId="{63A2DD3D-6F75-44AE-B1D4-242DCB85C7CE}" srcOrd="0" destOrd="0" presId="urn:microsoft.com/office/officeart/2005/8/layout/default"/>
    <dgm:cxn modelId="{1C1201F5-24A1-4698-BFE0-9B605DC80D60}" srcId="{BC72E8B3-88A6-4AE4-B4F1-C44F4A80497E}" destId="{057E2B2A-3CA2-472E-AAB8-626F175BA6C0}" srcOrd="2" destOrd="0" parTransId="{470E75F8-F77E-42B6-B782-AC4D59B17A0D}" sibTransId="{B2FB79C1-97F7-4353-B22A-F5A2FDE4E267}"/>
    <dgm:cxn modelId="{F715446D-52BD-4F08-9EC6-850B475EC156}" srcId="{BC72E8B3-88A6-4AE4-B4F1-C44F4A80497E}" destId="{00758DFC-8E4B-40AD-8D64-0D5CC4398FD9}" srcOrd="1" destOrd="0" parTransId="{E18BFCF9-6C58-4FA6-8D6D-807E42F6DFEA}" sibTransId="{7D6B33BE-1482-497C-AF8F-2F4E5553AF46}"/>
    <dgm:cxn modelId="{0ABD2FE5-E5CC-4951-871A-2D184CA0DECC}" type="presOf" srcId="{CF6481E3-A610-4DF7-99EB-D11DBA186C61}" destId="{FC2EF80A-BE4F-4E00-8C79-9E219EC5968E}" srcOrd="0" destOrd="0" presId="urn:microsoft.com/office/officeart/2005/8/layout/default"/>
    <dgm:cxn modelId="{FFD75299-E15C-4755-BEF2-B46E4B0923AE}" type="presOf" srcId="{84E14B76-364C-4DD5-B5DB-5DA7E6E77155}" destId="{B25E7082-22C0-4228-9886-EB71079418CE}" srcOrd="0" destOrd="0" presId="urn:microsoft.com/office/officeart/2005/8/layout/default"/>
    <dgm:cxn modelId="{94BC91DD-481E-4CEB-8EBB-FEE999A09F88}" srcId="{BC72E8B3-88A6-4AE4-B4F1-C44F4A80497E}" destId="{84E14B76-364C-4DD5-B5DB-5DA7E6E77155}" srcOrd="3" destOrd="0" parTransId="{E2FC9EE1-2225-40CF-819C-5AF8C88BC177}" sibTransId="{A39ACEFB-E8A0-4DEC-B06B-787AE561E263}"/>
    <dgm:cxn modelId="{A40B1237-9829-4947-A854-58B23F3F9CD1}" type="presParOf" srcId="{63A2DD3D-6F75-44AE-B1D4-242DCB85C7CE}" destId="{FC2EF80A-BE4F-4E00-8C79-9E219EC5968E}" srcOrd="0" destOrd="0" presId="urn:microsoft.com/office/officeart/2005/8/layout/default"/>
    <dgm:cxn modelId="{A22A4F89-FB2A-4DD1-876C-BC2513529976}" type="presParOf" srcId="{63A2DD3D-6F75-44AE-B1D4-242DCB85C7CE}" destId="{5C7B2D8D-9DFB-42B9-B9F7-2EB89E17F722}" srcOrd="1" destOrd="0" presId="urn:microsoft.com/office/officeart/2005/8/layout/default"/>
    <dgm:cxn modelId="{C48DD226-8F61-48B2-96DD-EAE8E1E2F091}" type="presParOf" srcId="{63A2DD3D-6F75-44AE-B1D4-242DCB85C7CE}" destId="{2A436E7D-217B-4B26-9233-DE95426BB0A2}" srcOrd="2" destOrd="0" presId="urn:microsoft.com/office/officeart/2005/8/layout/default"/>
    <dgm:cxn modelId="{AAAA8026-C0EA-4436-91F6-E2FF1E7695DC}" type="presParOf" srcId="{63A2DD3D-6F75-44AE-B1D4-242DCB85C7CE}" destId="{3E9923E7-528B-49EC-A3B0-C0A934650EBF}" srcOrd="3" destOrd="0" presId="urn:microsoft.com/office/officeart/2005/8/layout/default"/>
    <dgm:cxn modelId="{EE227DB9-BD07-4304-936A-391A9F4B0544}" type="presParOf" srcId="{63A2DD3D-6F75-44AE-B1D4-242DCB85C7CE}" destId="{FF67EE0D-C6C1-460F-989A-04C8C231A3D3}" srcOrd="4" destOrd="0" presId="urn:microsoft.com/office/officeart/2005/8/layout/default"/>
    <dgm:cxn modelId="{EDE04760-2065-40A9-9B48-6A0799BFEDDC}" type="presParOf" srcId="{63A2DD3D-6F75-44AE-B1D4-242DCB85C7CE}" destId="{BC4C2948-3542-4DD6-854B-BDD1EB1118A4}" srcOrd="5" destOrd="0" presId="urn:microsoft.com/office/officeart/2005/8/layout/default"/>
    <dgm:cxn modelId="{CDD77B9D-A87D-4951-932E-8B8E0D78146A}" type="presParOf" srcId="{63A2DD3D-6F75-44AE-B1D4-242DCB85C7CE}" destId="{B25E7082-22C0-4228-9886-EB71079418C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4599B1A-BF90-4E5D-9CAE-73B2878A50F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E2877B-AB7B-4900-A602-CD10F0F66849}">
      <dgm:prSet phldrT="[Текст]"/>
      <dgm:spPr>
        <a:solidFill>
          <a:srgbClr val="C00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Контакты: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541202A3-16A3-4FC0-B858-1231572E4675}" type="parTrans" cxnId="{1887E72D-0A7E-4BBE-911D-E6A9638D2E68}">
      <dgm:prSet/>
      <dgm:spPr/>
      <dgm:t>
        <a:bodyPr/>
        <a:lstStyle/>
        <a:p>
          <a:endParaRPr lang="ru-RU"/>
        </a:p>
      </dgm:t>
    </dgm:pt>
    <dgm:pt modelId="{7DAE4C54-B3E3-4331-AF24-9D9A70362027}" type="sibTrans" cxnId="{1887E72D-0A7E-4BBE-911D-E6A9638D2E68}">
      <dgm:prSet/>
      <dgm:spPr/>
      <dgm:t>
        <a:bodyPr/>
        <a:lstStyle/>
        <a:p>
          <a:endParaRPr lang="ru-RU"/>
        </a:p>
      </dgm:t>
    </dgm:pt>
    <dgm:pt modelId="{F06BB36F-C5F6-4874-81A8-9E82195CC4F9}">
      <dgm:prSet phldrT="[Текст]"/>
      <dgm:spPr>
        <a:solidFill>
          <a:srgbClr val="C00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Заместитель министра - директор департамента торговли и лицензирования – </a:t>
          </a:r>
          <a:r>
            <a:rPr lang="ru-RU" b="1" dirty="0" smtClean="0">
              <a:latin typeface="Arial" pitchFamily="34" charset="0"/>
              <a:cs typeface="Arial" pitchFamily="34" charset="0"/>
            </a:rPr>
            <a:t>Силина Елена Владимировна (каб.571), тел.+7(8162)738-077</a:t>
          </a:r>
          <a:r>
            <a:rPr lang="ru-RU" dirty="0" smtClean="0">
              <a:latin typeface="Arial" pitchFamily="34" charset="0"/>
              <a:cs typeface="Arial" pitchFamily="34" charset="0"/>
            </a:rPr>
            <a:t>;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4F3F6111-600C-4F3D-A717-DB320BDA11E0}" type="parTrans" cxnId="{9842DC2D-EB74-4A0C-A007-C74CF694A2C2}">
      <dgm:prSet/>
      <dgm:spPr/>
      <dgm:t>
        <a:bodyPr/>
        <a:lstStyle/>
        <a:p>
          <a:endParaRPr lang="ru-RU"/>
        </a:p>
      </dgm:t>
    </dgm:pt>
    <dgm:pt modelId="{078C84A1-608C-43CA-B8EC-649CF7A4F6CF}" type="sibTrans" cxnId="{9842DC2D-EB74-4A0C-A007-C74CF694A2C2}">
      <dgm:prSet/>
      <dgm:spPr/>
      <dgm:t>
        <a:bodyPr/>
        <a:lstStyle/>
        <a:p>
          <a:endParaRPr lang="ru-RU"/>
        </a:p>
      </dgm:t>
    </dgm:pt>
    <dgm:pt modelId="{E9DA3B94-4FF7-4088-872E-1FC5601F6AE5}">
      <dgm:prSet phldrT="[Текст]"/>
      <dgm:spPr>
        <a:solidFill>
          <a:srgbClr val="C00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Заместитель директора департамента торговли и лицензирования – </a:t>
          </a:r>
          <a:r>
            <a:rPr lang="ru-RU" b="1" dirty="0" smtClean="0">
              <a:latin typeface="Arial" pitchFamily="34" charset="0"/>
              <a:cs typeface="Arial" pitchFamily="34" charset="0"/>
            </a:rPr>
            <a:t>Данькова Анастасия Сергеевна (каб.568) тел.+7(8162)731-770</a:t>
          </a:r>
          <a:r>
            <a:rPr lang="ru-RU" dirty="0" smtClean="0">
              <a:latin typeface="Arial" pitchFamily="34" charset="0"/>
              <a:cs typeface="Arial" pitchFamily="34" charset="0"/>
            </a:rPr>
            <a:t>;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7CAA76EB-FA91-48D1-ACB0-211F10629E1B}" type="parTrans" cxnId="{50D2B81E-B8B3-4312-9038-E413D6335274}">
      <dgm:prSet/>
      <dgm:spPr/>
      <dgm:t>
        <a:bodyPr/>
        <a:lstStyle/>
        <a:p>
          <a:endParaRPr lang="ru-RU"/>
        </a:p>
      </dgm:t>
    </dgm:pt>
    <dgm:pt modelId="{90073BD4-AB87-4345-AC84-F2F6D14C5DDA}" type="sibTrans" cxnId="{50D2B81E-B8B3-4312-9038-E413D6335274}">
      <dgm:prSet/>
      <dgm:spPr/>
      <dgm:t>
        <a:bodyPr/>
        <a:lstStyle/>
        <a:p>
          <a:endParaRPr lang="ru-RU"/>
        </a:p>
      </dgm:t>
    </dgm:pt>
    <dgm:pt modelId="{BC676E84-855F-419B-A080-2CA274D758BD}">
      <dgm:prSet phldrT="[Текст]"/>
      <dgm:spPr>
        <a:solidFill>
          <a:srgbClr val="C00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Консультант департамента торговли и лицензирования – </a:t>
          </a:r>
          <a:br>
            <a:rPr lang="ru-RU" dirty="0" smtClean="0">
              <a:latin typeface="Arial" pitchFamily="34" charset="0"/>
              <a:cs typeface="Arial" pitchFamily="34" charset="0"/>
            </a:rPr>
          </a:br>
          <a:r>
            <a:rPr lang="ru-RU" b="1" dirty="0" smtClean="0">
              <a:latin typeface="Arial" pitchFamily="34" charset="0"/>
              <a:cs typeface="Arial" pitchFamily="34" charset="0"/>
            </a:rPr>
            <a:t>Кузьмина Светлана Владимировна (каб.568) тел.+7(8162)731-282</a:t>
          </a:r>
          <a:r>
            <a:rPr lang="ru-RU" dirty="0" smtClean="0">
              <a:latin typeface="Arial" pitchFamily="34" charset="0"/>
              <a:cs typeface="Arial" pitchFamily="34" charset="0"/>
            </a:rPr>
            <a:t>;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D26CD038-9994-40DD-A610-181AB33D43AE}" type="parTrans" cxnId="{316567EB-7117-4281-B603-66DEFDA3FBB3}">
      <dgm:prSet/>
      <dgm:spPr/>
      <dgm:t>
        <a:bodyPr/>
        <a:lstStyle/>
        <a:p>
          <a:endParaRPr lang="ru-RU"/>
        </a:p>
      </dgm:t>
    </dgm:pt>
    <dgm:pt modelId="{423B491E-119E-4BF8-B167-73BD9DAD78DC}" type="sibTrans" cxnId="{316567EB-7117-4281-B603-66DEFDA3FBB3}">
      <dgm:prSet/>
      <dgm:spPr/>
      <dgm:t>
        <a:bodyPr/>
        <a:lstStyle/>
        <a:p>
          <a:endParaRPr lang="ru-RU"/>
        </a:p>
      </dgm:t>
    </dgm:pt>
    <dgm:pt modelId="{6AEE44DA-B830-4F4A-A26D-730E8A4A06B6}">
      <dgm:prSet phldrT="[Текст]"/>
      <dgm:spPr>
        <a:solidFill>
          <a:srgbClr val="C00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Главный специалист-эксперт департамента торговли и лицензирования – </a:t>
          </a:r>
          <a:r>
            <a:rPr lang="ru-RU" b="1" dirty="0" smtClean="0">
              <a:latin typeface="Arial" pitchFamily="34" charset="0"/>
              <a:cs typeface="Arial" pitchFamily="34" charset="0"/>
            </a:rPr>
            <a:t>Берёзкина Оксана Олеговна (каб.568) тел.+7(8162)731-770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6D5586C7-5628-4071-AD02-BDECB0637619}" type="parTrans" cxnId="{25C1BB6F-3CD8-4865-AF8F-4925491A193C}">
      <dgm:prSet/>
      <dgm:spPr/>
      <dgm:t>
        <a:bodyPr/>
        <a:lstStyle/>
        <a:p>
          <a:endParaRPr lang="ru-RU"/>
        </a:p>
      </dgm:t>
    </dgm:pt>
    <dgm:pt modelId="{A5C22441-A17C-4435-887D-46558E125775}" type="sibTrans" cxnId="{25C1BB6F-3CD8-4865-AF8F-4925491A193C}">
      <dgm:prSet/>
      <dgm:spPr/>
      <dgm:t>
        <a:bodyPr/>
        <a:lstStyle/>
        <a:p>
          <a:endParaRPr lang="ru-RU"/>
        </a:p>
      </dgm:t>
    </dgm:pt>
    <dgm:pt modelId="{082F68EA-8EC2-4026-A85E-E3435895BCAB}">
      <dgm:prSet phldrT="[Текст]"/>
      <dgm:spPr>
        <a:solidFill>
          <a:srgbClr val="C00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Главный специалист-эксперт департамента торговли и лицензирования – </a:t>
          </a:r>
          <a:r>
            <a:rPr lang="ru-RU" b="1" dirty="0" smtClean="0">
              <a:latin typeface="Arial" pitchFamily="34" charset="0"/>
              <a:cs typeface="Arial" pitchFamily="34" charset="0"/>
            </a:rPr>
            <a:t>Дмитриев Александр Андреевич (каб.568) тел.+7(8162)731-282</a:t>
          </a:r>
          <a:r>
            <a:rPr lang="ru-RU" dirty="0" smtClean="0">
              <a:latin typeface="Arial" pitchFamily="34" charset="0"/>
              <a:cs typeface="Arial" pitchFamily="34" charset="0"/>
            </a:rPr>
            <a:t>;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D7555A94-53B6-443B-BAEE-03991D031E61}" type="parTrans" cxnId="{3C8DDE8B-6548-4D9A-856F-E140DFC5B7C2}">
      <dgm:prSet/>
      <dgm:spPr/>
      <dgm:t>
        <a:bodyPr/>
        <a:lstStyle/>
        <a:p>
          <a:endParaRPr lang="ru-RU"/>
        </a:p>
      </dgm:t>
    </dgm:pt>
    <dgm:pt modelId="{CD7AC5E3-D8F3-476F-9111-1BFE0067494F}" type="sibTrans" cxnId="{3C8DDE8B-6548-4D9A-856F-E140DFC5B7C2}">
      <dgm:prSet/>
      <dgm:spPr/>
      <dgm:t>
        <a:bodyPr/>
        <a:lstStyle/>
        <a:p>
          <a:endParaRPr lang="ru-RU"/>
        </a:p>
      </dgm:t>
    </dgm:pt>
    <dgm:pt modelId="{A414CE67-B9CC-44F1-908E-22DC6094B09E}" type="pres">
      <dgm:prSet presAssocID="{04599B1A-BF90-4E5D-9CAE-73B2878A50F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85E8E9-7906-4645-A75E-72B23FF4F8B6}" type="pres">
      <dgm:prSet presAssocID="{EBE2877B-AB7B-4900-A602-CD10F0F66849}" presName="node" presStyleLbl="node1" presStyleIdx="0" presStyleCnt="1" custScaleX="124574" custLinFactNeighborX="-16564" custLinFactNeighborY="616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CE3B3A-CDAC-4833-806A-EDFF1CEAFDDC}" type="presOf" srcId="{EBE2877B-AB7B-4900-A602-CD10F0F66849}" destId="{EB85E8E9-7906-4645-A75E-72B23FF4F8B6}" srcOrd="0" destOrd="0" presId="urn:microsoft.com/office/officeart/2005/8/layout/default"/>
    <dgm:cxn modelId="{EAEADE41-016E-4ABF-9183-A0BEB27CF937}" type="presOf" srcId="{04599B1A-BF90-4E5D-9CAE-73B2878A50F7}" destId="{A414CE67-B9CC-44F1-908E-22DC6094B09E}" srcOrd="0" destOrd="0" presId="urn:microsoft.com/office/officeart/2005/8/layout/default"/>
    <dgm:cxn modelId="{316567EB-7117-4281-B603-66DEFDA3FBB3}" srcId="{EBE2877B-AB7B-4900-A602-CD10F0F66849}" destId="{BC676E84-855F-419B-A080-2CA274D758BD}" srcOrd="2" destOrd="0" parTransId="{D26CD038-9994-40DD-A610-181AB33D43AE}" sibTransId="{423B491E-119E-4BF8-B167-73BD9DAD78DC}"/>
    <dgm:cxn modelId="{9842DC2D-EB74-4A0C-A007-C74CF694A2C2}" srcId="{EBE2877B-AB7B-4900-A602-CD10F0F66849}" destId="{F06BB36F-C5F6-4874-81A8-9E82195CC4F9}" srcOrd="0" destOrd="0" parTransId="{4F3F6111-600C-4F3D-A717-DB320BDA11E0}" sibTransId="{078C84A1-608C-43CA-B8EC-649CF7A4F6CF}"/>
    <dgm:cxn modelId="{CA6758D8-C2B7-42C4-AAC3-C7177B2A21AC}" type="presOf" srcId="{BC676E84-855F-419B-A080-2CA274D758BD}" destId="{EB85E8E9-7906-4645-A75E-72B23FF4F8B6}" srcOrd="0" destOrd="3" presId="urn:microsoft.com/office/officeart/2005/8/layout/default"/>
    <dgm:cxn modelId="{3C8DDE8B-6548-4D9A-856F-E140DFC5B7C2}" srcId="{EBE2877B-AB7B-4900-A602-CD10F0F66849}" destId="{082F68EA-8EC2-4026-A85E-E3435895BCAB}" srcOrd="3" destOrd="0" parTransId="{D7555A94-53B6-443B-BAEE-03991D031E61}" sibTransId="{CD7AC5E3-D8F3-476F-9111-1BFE0067494F}"/>
    <dgm:cxn modelId="{25C1BB6F-3CD8-4865-AF8F-4925491A193C}" srcId="{EBE2877B-AB7B-4900-A602-CD10F0F66849}" destId="{6AEE44DA-B830-4F4A-A26D-730E8A4A06B6}" srcOrd="4" destOrd="0" parTransId="{6D5586C7-5628-4071-AD02-BDECB0637619}" sibTransId="{A5C22441-A17C-4435-887D-46558E125775}"/>
    <dgm:cxn modelId="{50D2B81E-B8B3-4312-9038-E413D6335274}" srcId="{EBE2877B-AB7B-4900-A602-CD10F0F66849}" destId="{E9DA3B94-4FF7-4088-872E-1FC5601F6AE5}" srcOrd="1" destOrd="0" parTransId="{7CAA76EB-FA91-48D1-ACB0-211F10629E1B}" sibTransId="{90073BD4-AB87-4345-AC84-F2F6D14C5DDA}"/>
    <dgm:cxn modelId="{1887E72D-0A7E-4BBE-911D-E6A9638D2E68}" srcId="{04599B1A-BF90-4E5D-9CAE-73B2878A50F7}" destId="{EBE2877B-AB7B-4900-A602-CD10F0F66849}" srcOrd="0" destOrd="0" parTransId="{541202A3-16A3-4FC0-B858-1231572E4675}" sibTransId="{7DAE4C54-B3E3-4331-AF24-9D9A70362027}"/>
    <dgm:cxn modelId="{E901803F-CE46-4431-9324-F0BA90A0BDB7}" type="presOf" srcId="{082F68EA-8EC2-4026-A85E-E3435895BCAB}" destId="{EB85E8E9-7906-4645-A75E-72B23FF4F8B6}" srcOrd="0" destOrd="4" presId="urn:microsoft.com/office/officeart/2005/8/layout/default"/>
    <dgm:cxn modelId="{83E274BD-5F0D-4571-BE11-9044E2E5AC1C}" type="presOf" srcId="{F06BB36F-C5F6-4874-81A8-9E82195CC4F9}" destId="{EB85E8E9-7906-4645-A75E-72B23FF4F8B6}" srcOrd="0" destOrd="1" presId="urn:microsoft.com/office/officeart/2005/8/layout/default"/>
    <dgm:cxn modelId="{175EC39F-1A9A-49DD-83B8-D6C82C44B0FA}" type="presOf" srcId="{6AEE44DA-B830-4F4A-A26D-730E8A4A06B6}" destId="{EB85E8E9-7906-4645-A75E-72B23FF4F8B6}" srcOrd="0" destOrd="5" presId="urn:microsoft.com/office/officeart/2005/8/layout/default"/>
    <dgm:cxn modelId="{5054CC84-D97D-402F-B6DE-F86F05F5EA48}" type="presOf" srcId="{E9DA3B94-4FF7-4088-872E-1FC5601F6AE5}" destId="{EB85E8E9-7906-4645-A75E-72B23FF4F8B6}" srcOrd="0" destOrd="2" presId="urn:microsoft.com/office/officeart/2005/8/layout/default"/>
    <dgm:cxn modelId="{E6BFF637-2A8E-47FC-A204-846D04108F97}" type="presParOf" srcId="{A414CE67-B9CC-44F1-908E-22DC6094B09E}" destId="{EB85E8E9-7906-4645-A75E-72B23FF4F8B6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02F985-D3B6-4D5D-BC9E-0327354A7BC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707FDC-303F-4E98-9C74-78EE8E5849BB}">
      <dgm:prSet phldrT="[Текст]"/>
      <dgm:spPr>
        <a:solidFill>
          <a:srgbClr val="C0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1. Федеральный закон от 04.05.2011 № 99-ФЗ «О лицензировании отдельных видов деятельности» (пункт 34 статьи 12)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4B2727A4-1975-4675-8C12-715441041392}" type="parTrans" cxnId="{1CF3BB58-A179-4A06-9A53-A16847EB16DA}">
      <dgm:prSet/>
      <dgm:spPr/>
      <dgm:t>
        <a:bodyPr/>
        <a:lstStyle/>
        <a:p>
          <a:endParaRPr lang="ru-RU"/>
        </a:p>
      </dgm:t>
    </dgm:pt>
    <dgm:pt modelId="{68044206-FD48-42DF-BF7E-39246DC9DD53}" type="sibTrans" cxnId="{1CF3BB58-A179-4A06-9A53-A16847EB16DA}">
      <dgm:prSet/>
      <dgm:spPr/>
      <dgm:t>
        <a:bodyPr/>
        <a:lstStyle/>
        <a:p>
          <a:endParaRPr lang="ru-RU"/>
        </a:p>
      </dgm:t>
    </dgm:pt>
    <dgm:pt modelId="{C429BA10-3453-4B01-AA04-9A160B9F519E}">
      <dgm:prSet/>
      <dgm:spPr>
        <a:solidFill>
          <a:srgbClr val="C0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b="1" smtClean="0">
              <a:latin typeface="Arial" pitchFamily="34" charset="0"/>
              <a:cs typeface="Arial" pitchFamily="34" charset="0"/>
            </a:rPr>
            <a:t>2. Федеральный закон от 24.06.1998 № 89-ФЗ «Об отходах производства и потребления»</a:t>
          </a:r>
          <a:endParaRPr lang="ru-RU" b="1">
            <a:latin typeface="Arial" pitchFamily="34" charset="0"/>
            <a:cs typeface="Arial" pitchFamily="34" charset="0"/>
          </a:endParaRPr>
        </a:p>
      </dgm:t>
    </dgm:pt>
    <dgm:pt modelId="{CBB5EAA0-B15A-4D28-8851-CA101289F403}" type="parTrans" cxnId="{0CF3C93E-4EC1-4BEC-98DD-ECEF3C96E9C6}">
      <dgm:prSet/>
      <dgm:spPr/>
      <dgm:t>
        <a:bodyPr/>
        <a:lstStyle/>
        <a:p>
          <a:endParaRPr lang="ru-RU"/>
        </a:p>
      </dgm:t>
    </dgm:pt>
    <dgm:pt modelId="{A2C8248B-CA42-4BF6-89A6-F0FD510F9EC5}" type="sibTrans" cxnId="{0CF3C93E-4EC1-4BEC-98DD-ECEF3C96E9C6}">
      <dgm:prSet/>
      <dgm:spPr/>
      <dgm:t>
        <a:bodyPr/>
        <a:lstStyle/>
        <a:p>
          <a:endParaRPr lang="ru-RU"/>
        </a:p>
      </dgm:t>
    </dgm:pt>
    <dgm:pt modelId="{D50F524A-F113-44F6-A05C-B5C9F800668E}">
      <dgm:prSet/>
      <dgm:spPr>
        <a:solidFill>
          <a:srgbClr val="C0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b="1" smtClean="0">
              <a:latin typeface="Arial" pitchFamily="34" charset="0"/>
              <a:cs typeface="Arial" pitchFamily="34" charset="0"/>
            </a:rPr>
            <a:t>3. Постановление Правительства РФ от 12.12.2012 № 1287 «О лицензировании деятельности по заготовке, хранению, переработке и реализации лома черных и цветных металлов»</a:t>
          </a:r>
          <a:endParaRPr lang="ru-RU" b="1">
            <a:latin typeface="Arial" pitchFamily="34" charset="0"/>
            <a:cs typeface="Arial" pitchFamily="34" charset="0"/>
          </a:endParaRPr>
        </a:p>
      </dgm:t>
    </dgm:pt>
    <dgm:pt modelId="{4053A467-7B96-4AB7-B09D-A6D7383361CC}" type="parTrans" cxnId="{669B55D4-F1D9-4B95-A41C-C577AAFE6C28}">
      <dgm:prSet/>
      <dgm:spPr/>
      <dgm:t>
        <a:bodyPr/>
        <a:lstStyle/>
        <a:p>
          <a:endParaRPr lang="ru-RU"/>
        </a:p>
      </dgm:t>
    </dgm:pt>
    <dgm:pt modelId="{DED8D0CC-8187-47AA-84DE-9FD0A9388856}" type="sibTrans" cxnId="{669B55D4-F1D9-4B95-A41C-C577AAFE6C28}">
      <dgm:prSet/>
      <dgm:spPr/>
      <dgm:t>
        <a:bodyPr/>
        <a:lstStyle/>
        <a:p>
          <a:endParaRPr lang="ru-RU"/>
        </a:p>
      </dgm:t>
    </dgm:pt>
    <dgm:pt modelId="{FEB667DE-CFB7-4034-BC60-161BFEA6094F}">
      <dgm:prSet/>
      <dgm:spPr>
        <a:solidFill>
          <a:srgbClr val="C0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b="1" smtClean="0">
              <a:latin typeface="Arial" pitchFamily="34" charset="0"/>
              <a:cs typeface="Arial" pitchFamily="34" charset="0"/>
            </a:rPr>
            <a:t>4. Постановление Правительства РФ от 11.05.2001 № 369 «Об утверждении Правил обращения с ломом и отходами черных металлов и их отчуждения»</a:t>
          </a:r>
          <a:endParaRPr lang="ru-RU" b="1">
            <a:latin typeface="Arial" pitchFamily="34" charset="0"/>
            <a:cs typeface="Arial" pitchFamily="34" charset="0"/>
          </a:endParaRPr>
        </a:p>
      </dgm:t>
    </dgm:pt>
    <dgm:pt modelId="{3280003F-F9C2-4AC6-ACE1-FCECEB23E449}" type="parTrans" cxnId="{15F1916C-8947-4553-BC54-5E0D9578F176}">
      <dgm:prSet/>
      <dgm:spPr/>
      <dgm:t>
        <a:bodyPr/>
        <a:lstStyle/>
        <a:p>
          <a:endParaRPr lang="ru-RU"/>
        </a:p>
      </dgm:t>
    </dgm:pt>
    <dgm:pt modelId="{165E7135-62F9-4EF7-91BE-1EAD0DA891DE}" type="sibTrans" cxnId="{15F1916C-8947-4553-BC54-5E0D9578F176}">
      <dgm:prSet/>
      <dgm:spPr/>
      <dgm:t>
        <a:bodyPr/>
        <a:lstStyle/>
        <a:p>
          <a:endParaRPr lang="ru-RU"/>
        </a:p>
      </dgm:t>
    </dgm:pt>
    <dgm:pt modelId="{CE59F4DB-4FE2-4A48-8985-B903AED275C2}">
      <dgm:prSet/>
      <dgm:spPr>
        <a:solidFill>
          <a:srgbClr val="C0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b="1" smtClean="0">
              <a:latin typeface="Arial" pitchFamily="34" charset="0"/>
              <a:cs typeface="Arial" pitchFamily="34" charset="0"/>
            </a:rPr>
            <a:t>5. Постановление Правительства РФ от 11.05.2001 №370 «Об утверждении Правил обращения с ломом и отходами цветных металлов и их отчуждения»</a:t>
          </a:r>
          <a:endParaRPr lang="ru-RU" b="1">
            <a:latin typeface="Arial" pitchFamily="34" charset="0"/>
            <a:cs typeface="Arial" pitchFamily="34" charset="0"/>
          </a:endParaRPr>
        </a:p>
      </dgm:t>
    </dgm:pt>
    <dgm:pt modelId="{62CCA518-C9C0-4F9F-984B-847E4730C04F}" type="parTrans" cxnId="{01057E35-AD0E-42B4-90F6-39BDAD465BDE}">
      <dgm:prSet/>
      <dgm:spPr/>
      <dgm:t>
        <a:bodyPr/>
        <a:lstStyle/>
        <a:p>
          <a:endParaRPr lang="ru-RU"/>
        </a:p>
      </dgm:t>
    </dgm:pt>
    <dgm:pt modelId="{CDDBBCA6-9B85-451F-B1CB-F7DE8AF7D58B}" type="sibTrans" cxnId="{01057E35-AD0E-42B4-90F6-39BDAD465BDE}">
      <dgm:prSet/>
      <dgm:spPr/>
      <dgm:t>
        <a:bodyPr/>
        <a:lstStyle/>
        <a:p>
          <a:endParaRPr lang="ru-RU"/>
        </a:p>
      </dgm:t>
    </dgm:pt>
    <dgm:pt modelId="{46AB3A5E-A138-498D-A48D-9F8FDCC599E7}">
      <dgm:prSet/>
      <dgm:spPr>
        <a:solidFill>
          <a:srgbClr val="C0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6. Постановление Администрации Новгородской области от 07.11.2008 № 405 «Об утверждении перечня лома и отходов цветных металлов, разрешенных для приема от физических лиц, на территории области»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D3D023A3-79C2-4264-B564-9099CF9F27A6}" type="parTrans" cxnId="{F5E6396F-8E0B-4FB4-A1FA-B47A3FDE9A97}">
      <dgm:prSet/>
      <dgm:spPr/>
      <dgm:t>
        <a:bodyPr/>
        <a:lstStyle/>
        <a:p>
          <a:endParaRPr lang="ru-RU"/>
        </a:p>
      </dgm:t>
    </dgm:pt>
    <dgm:pt modelId="{E4B56859-2415-41FB-84A7-7E697085805D}" type="sibTrans" cxnId="{F5E6396F-8E0B-4FB4-A1FA-B47A3FDE9A97}">
      <dgm:prSet/>
      <dgm:spPr/>
      <dgm:t>
        <a:bodyPr/>
        <a:lstStyle/>
        <a:p>
          <a:endParaRPr lang="ru-RU"/>
        </a:p>
      </dgm:t>
    </dgm:pt>
    <dgm:pt modelId="{01A99FCE-990B-4BAF-BED5-A5B74C876755}" type="pres">
      <dgm:prSet presAssocID="{5902F985-D3B6-4D5D-BC9E-0327354A7BC8}" presName="diagram" presStyleCnt="0">
        <dgm:presLayoutVars>
          <dgm:dir/>
          <dgm:resizeHandles val="exact"/>
        </dgm:presLayoutVars>
      </dgm:prSet>
      <dgm:spPr/>
    </dgm:pt>
    <dgm:pt modelId="{2DD17500-6C2E-453A-99F8-4051D41F7475}" type="pres">
      <dgm:prSet presAssocID="{D8707FDC-303F-4E98-9C74-78EE8E5849B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20B1BD-AB65-4AB1-8661-7684E294EB46}" type="pres">
      <dgm:prSet presAssocID="{68044206-FD48-42DF-BF7E-39246DC9DD53}" presName="sibTrans" presStyleCnt="0"/>
      <dgm:spPr/>
    </dgm:pt>
    <dgm:pt modelId="{5F554596-C590-4905-A409-CBE04FC37EE0}" type="pres">
      <dgm:prSet presAssocID="{C429BA10-3453-4B01-AA04-9A160B9F519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F47397-365E-4ED4-9639-A9B78D6B695A}" type="pres">
      <dgm:prSet presAssocID="{A2C8248B-CA42-4BF6-89A6-F0FD510F9EC5}" presName="sibTrans" presStyleCnt="0"/>
      <dgm:spPr/>
    </dgm:pt>
    <dgm:pt modelId="{97C60BBF-4EB0-47D6-B57D-426C009BD0E1}" type="pres">
      <dgm:prSet presAssocID="{D50F524A-F113-44F6-A05C-B5C9F800668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F29833-8800-4C09-B0A5-8337BAAD07F3}" type="pres">
      <dgm:prSet presAssocID="{DED8D0CC-8187-47AA-84DE-9FD0A9388856}" presName="sibTrans" presStyleCnt="0"/>
      <dgm:spPr/>
    </dgm:pt>
    <dgm:pt modelId="{214AFE17-F8F0-49A3-BBE1-D7D17076A9AA}" type="pres">
      <dgm:prSet presAssocID="{FEB667DE-CFB7-4034-BC60-161BFEA6094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797995-A4EE-4475-83AE-11C87B3EE0A7}" type="pres">
      <dgm:prSet presAssocID="{165E7135-62F9-4EF7-91BE-1EAD0DA891DE}" presName="sibTrans" presStyleCnt="0"/>
      <dgm:spPr/>
    </dgm:pt>
    <dgm:pt modelId="{25B63944-289D-4A29-9792-BB77355894BC}" type="pres">
      <dgm:prSet presAssocID="{CE59F4DB-4FE2-4A48-8985-B903AED275C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718957-50BD-4647-9F6B-2DEAD00B3C61}" type="pres">
      <dgm:prSet presAssocID="{CDDBBCA6-9B85-451F-B1CB-F7DE8AF7D58B}" presName="sibTrans" presStyleCnt="0"/>
      <dgm:spPr/>
    </dgm:pt>
    <dgm:pt modelId="{D553E103-2BDB-4493-B7BC-D1B0B4AAFEE3}" type="pres">
      <dgm:prSet presAssocID="{46AB3A5E-A138-498D-A48D-9F8FDCC599E7}" presName="node" presStyleLbl="node1" presStyleIdx="5" presStyleCnt="6">
        <dgm:presLayoutVars>
          <dgm:bulletEnabled val="1"/>
        </dgm:presLayoutVars>
      </dgm:prSet>
      <dgm:spPr/>
    </dgm:pt>
  </dgm:ptLst>
  <dgm:cxnLst>
    <dgm:cxn modelId="{669B55D4-F1D9-4B95-A41C-C577AAFE6C28}" srcId="{5902F985-D3B6-4D5D-BC9E-0327354A7BC8}" destId="{D50F524A-F113-44F6-A05C-B5C9F800668E}" srcOrd="2" destOrd="0" parTransId="{4053A467-7B96-4AB7-B09D-A6D7383361CC}" sibTransId="{DED8D0CC-8187-47AA-84DE-9FD0A9388856}"/>
    <dgm:cxn modelId="{ED1921F8-F156-43E5-BE67-8B374E89172C}" type="presOf" srcId="{C429BA10-3453-4B01-AA04-9A160B9F519E}" destId="{5F554596-C590-4905-A409-CBE04FC37EE0}" srcOrd="0" destOrd="0" presId="urn:microsoft.com/office/officeart/2005/8/layout/default"/>
    <dgm:cxn modelId="{56985B38-122F-4A66-AE5A-0AFD9B3B1CDB}" type="presOf" srcId="{D8707FDC-303F-4E98-9C74-78EE8E5849BB}" destId="{2DD17500-6C2E-453A-99F8-4051D41F7475}" srcOrd="0" destOrd="0" presId="urn:microsoft.com/office/officeart/2005/8/layout/default"/>
    <dgm:cxn modelId="{15F1916C-8947-4553-BC54-5E0D9578F176}" srcId="{5902F985-D3B6-4D5D-BC9E-0327354A7BC8}" destId="{FEB667DE-CFB7-4034-BC60-161BFEA6094F}" srcOrd="3" destOrd="0" parTransId="{3280003F-F9C2-4AC6-ACE1-FCECEB23E449}" sibTransId="{165E7135-62F9-4EF7-91BE-1EAD0DA891DE}"/>
    <dgm:cxn modelId="{4D3CB6B4-F46C-404B-B338-9A3E1A347965}" type="presOf" srcId="{FEB667DE-CFB7-4034-BC60-161BFEA6094F}" destId="{214AFE17-F8F0-49A3-BBE1-D7D17076A9AA}" srcOrd="0" destOrd="0" presId="urn:microsoft.com/office/officeart/2005/8/layout/default"/>
    <dgm:cxn modelId="{1B34E11F-4A5D-4918-9E1E-46FE3BE6C028}" type="presOf" srcId="{D50F524A-F113-44F6-A05C-B5C9F800668E}" destId="{97C60BBF-4EB0-47D6-B57D-426C009BD0E1}" srcOrd="0" destOrd="0" presId="urn:microsoft.com/office/officeart/2005/8/layout/default"/>
    <dgm:cxn modelId="{F5E6396F-8E0B-4FB4-A1FA-B47A3FDE9A97}" srcId="{5902F985-D3B6-4D5D-BC9E-0327354A7BC8}" destId="{46AB3A5E-A138-498D-A48D-9F8FDCC599E7}" srcOrd="5" destOrd="0" parTransId="{D3D023A3-79C2-4264-B564-9099CF9F27A6}" sibTransId="{E4B56859-2415-41FB-84A7-7E697085805D}"/>
    <dgm:cxn modelId="{9A5478C3-02E2-47F1-8F87-AE94E89C7DCF}" type="presOf" srcId="{CE59F4DB-4FE2-4A48-8985-B903AED275C2}" destId="{25B63944-289D-4A29-9792-BB77355894BC}" srcOrd="0" destOrd="0" presId="urn:microsoft.com/office/officeart/2005/8/layout/default"/>
    <dgm:cxn modelId="{01057E35-AD0E-42B4-90F6-39BDAD465BDE}" srcId="{5902F985-D3B6-4D5D-BC9E-0327354A7BC8}" destId="{CE59F4DB-4FE2-4A48-8985-B903AED275C2}" srcOrd="4" destOrd="0" parTransId="{62CCA518-C9C0-4F9F-984B-847E4730C04F}" sibTransId="{CDDBBCA6-9B85-451F-B1CB-F7DE8AF7D58B}"/>
    <dgm:cxn modelId="{6EBCB342-340B-492A-BBB8-AD9C89D64B74}" type="presOf" srcId="{5902F985-D3B6-4D5D-BC9E-0327354A7BC8}" destId="{01A99FCE-990B-4BAF-BED5-A5B74C876755}" srcOrd="0" destOrd="0" presId="urn:microsoft.com/office/officeart/2005/8/layout/default"/>
    <dgm:cxn modelId="{0CF3C93E-4EC1-4BEC-98DD-ECEF3C96E9C6}" srcId="{5902F985-D3B6-4D5D-BC9E-0327354A7BC8}" destId="{C429BA10-3453-4B01-AA04-9A160B9F519E}" srcOrd="1" destOrd="0" parTransId="{CBB5EAA0-B15A-4D28-8851-CA101289F403}" sibTransId="{A2C8248B-CA42-4BF6-89A6-F0FD510F9EC5}"/>
    <dgm:cxn modelId="{545F86DC-06EF-464C-8918-33FB8E2450D0}" type="presOf" srcId="{46AB3A5E-A138-498D-A48D-9F8FDCC599E7}" destId="{D553E103-2BDB-4493-B7BC-D1B0B4AAFEE3}" srcOrd="0" destOrd="0" presId="urn:microsoft.com/office/officeart/2005/8/layout/default"/>
    <dgm:cxn modelId="{1CF3BB58-A179-4A06-9A53-A16847EB16DA}" srcId="{5902F985-D3B6-4D5D-BC9E-0327354A7BC8}" destId="{D8707FDC-303F-4E98-9C74-78EE8E5849BB}" srcOrd="0" destOrd="0" parTransId="{4B2727A4-1975-4675-8C12-715441041392}" sibTransId="{68044206-FD48-42DF-BF7E-39246DC9DD53}"/>
    <dgm:cxn modelId="{575F5230-7A61-4B8B-BC8F-F7AF18F0F4C2}" type="presParOf" srcId="{01A99FCE-990B-4BAF-BED5-A5B74C876755}" destId="{2DD17500-6C2E-453A-99F8-4051D41F7475}" srcOrd="0" destOrd="0" presId="urn:microsoft.com/office/officeart/2005/8/layout/default"/>
    <dgm:cxn modelId="{4D11C950-EDCC-42F7-9DD1-CAC3F203803C}" type="presParOf" srcId="{01A99FCE-990B-4BAF-BED5-A5B74C876755}" destId="{FC20B1BD-AB65-4AB1-8661-7684E294EB46}" srcOrd="1" destOrd="0" presId="urn:microsoft.com/office/officeart/2005/8/layout/default"/>
    <dgm:cxn modelId="{A7FD6D2C-BA18-4CEC-AE17-A49C3DC735E6}" type="presParOf" srcId="{01A99FCE-990B-4BAF-BED5-A5B74C876755}" destId="{5F554596-C590-4905-A409-CBE04FC37EE0}" srcOrd="2" destOrd="0" presId="urn:microsoft.com/office/officeart/2005/8/layout/default"/>
    <dgm:cxn modelId="{E7C050F2-2630-4BAD-8ED1-C310AF70503A}" type="presParOf" srcId="{01A99FCE-990B-4BAF-BED5-A5B74C876755}" destId="{0AF47397-365E-4ED4-9639-A9B78D6B695A}" srcOrd="3" destOrd="0" presId="urn:microsoft.com/office/officeart/2005/8/layout/default"/>
    <dgm:cxn modelId="{E38F78B9-8D46-45C2-9C83-ED8719679388}" type="presParOf" srcId="{01A99FCE-990B-4BAF-BED5-A5B74C876755}" destId="{97C60BBF-4EB0-47D6-B57D-426C009BD0E1}" srcOrd="4" destOrd="0" presId="urn:microsoft.com/office/officeart/2005/8/layout/default"/>
    <dgm:cxn modelId="{39AAB36A-3517-4F3C-9707-3357684460E5}" type="presParOf" srcId="{01A99FCE-990B-4BAF-BED5-A5B74C876755}" destId="{40F29833-8800-4C09-B0A5-8337BAAD07F3}" srcOrd="5" destOrd="0" presId="urn:microsoft.com/office/officeart/2005/8/layout/default"/>
    <dgm:cxn modelId="{306ABFEB-5C92-4EE5-95A6-535ADCAA8189}" type="presParOf" srcId="{01A99FCE-990B-4BAF-BED5-A5B74C876755}" destId="{214AFE17-F8F0-49A3-BBE1-D7D17076A9AA}" srcOrd="6" destOrd="0" presId="urn:microsoft.com/office/officeart/2005/8/layout/default"/>
    <dgm:cxn modelId="{A1B12E63-037B-4276-B339-79D681B1D91D}" type="presParOf" srcId="{01A99FCE-990B-4BAF-BED5-A5B74C876755}" destId="{83797995-A4EE-4475-83AE-11C87B3EE0A7}" srcOrd="7" destOrd="0" presId="urn:microsoft.com/office/officeart/2005/8/layout/default"/>
    <dgm:cxn modelId="{66FAF381-47E3-4F34-B7DA-2EBCD86924A4}" type="presParOf" srcId="{01A99FCE-990B-4BAF-BED5-A5B74C876755}" destId="{25B63944-289D-4A29-9792-BB77355894BC}" srcOrd="8" destOrd="0" presId="urn:microsoft.com/office/officeart/2005/8/layout/default"/>
    <dgm:cxn modelId="{B862559F-25B1-4D89-BDF8-F3EC38E0D1A0}" type="presParOf" srcId="{01A99FCE-990B-4BAF-BED5-A5B74C876755}" destId="{B0718957-50BD-4647-9F6B-2DEAD00B3C61}" srcOrd="9" destOrd="0" presId="urn:microsoft.com/office/officeart/2005/8/layout/default"/>
    <dgm:cxn modelId="{79210BBE-87B1-4EE0-A804-894B0603C87F}" type="presParOf" srcId="{01A99FCE-990B-4BAF-BED5-A5B74C876755}" destId="{D553E103-2BDB-4493-B7BC-D1B0B4AAFEE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F948B7-C411-4608-A8C3-8FFE130560E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BC1E76-1748-497B-9987-BA54C5CE2B4D}">
      <dgm:prSet/>
      <dgm:spPr>
        <a:solidFill>
          <a:srgbClr val="C0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1) при предоставлении лицензии или переоформлении лицензии в связи с намерением осуществлять деятельность по адресу не указанному в лицензии: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879532C5-1CF6-4E89-B7F3-2D1BA2BA5C62}" type="parTrans" cxnId="{029AC762-A2FA-4DC6-93B0-7E40E0767D8D}">
      <dgm:prSet/>
      <dgm:spPr/>
      <dgm:t>
        <a:bodyPr/>
        <a:lstStyle/>
        <a:p>
          <a:endParaRPr lang="ru-RU"/>
        </a:p>
      </dgm:t>
    </dgm:pt>
    <dgm:pt modelId="{811AFACD-3EDE-4F00-921B-3F5030A216B1}" type="sibTrans" cxnId="{029AC762-A2FA-4DC6-93B0-7E40E0767D8D}">
      <dgm:prSet/>
      <dgm:spPr/>
      <dgm:t>
        <a:bodyPr/>
        <a:lstStyle/>
        <a:p>
          <a:endParaRPr lang="ru-RU"/>
        </a:p>
      </dgm:t>
    </dgm:pt>
    <dgm:pt modelId="{AACC7BB6-B50F-4B05-8613-3609BDF21D52}">
      <dgm:prSet/>
      <dgm:spPr>
        <a:solidFill>
          <a:srgbClr val="C0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Документарная проверка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69378D75-64F7-433B-B91E-00350ADC19A8}" type="parTrans" cxnId="{FCC9F784-D247-48E9-B62A-FC39AC3AFC75}">
      <dgm:prSet/>
      <dgm:spPr/>
      <dgm:t>
        <a:bodyPr/>
        <a:lstStyle/>
        <a:p>
          <a:endParaRPr lang="ru-RU"/>
        </a:p>
      </dgm:t>
    </dgm:pt>
    <dgm:pt modelId="{935A047E-14C8-493B-B083-A9A2218BF5FD}" type="sibTrans" cxnId="{FCC9F784-D247-48E9-B62A-FC39AC3AFC75}">
      <dgm:prSet/>
      <dgm:spPr/>
      <dgm:t>
        <a:bodyPr/>
        <a:lstStyle/>
        <a:p>
          <a:endParaRPr lang="ru-RU"/>
        </a:p>
      </dgm:t>
    </dgm:pt>
    <dgm:pt modelId="{FFA2B246-CAD6-4E09-8EA9-DD347B45A4E7}">
      <dgm:prSet/>
      <dgm:spPr>
        <a:solidFill>
          <a:srgbClr val="C0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Внеплановая выездная проверка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C26531EA-FD1E-459E-884F-4DD14536AE7B}" type="parTrans" cxnId="{CB67C2C6-7BA1-4A19-8884-98A8E8F3C3A2}">
      <dgm:prSet/>
      <dgm:spPr/>
      <dgm:t>
        <a:bodyPr/>
        <a:lstStyle/>
        <a:p>
          <a:endParaRPr lang="ru-RU"/>
        </a:p>
      </dgm:t>
    </dgm:pt>
    <dgm:pt modelId="{82B6060D-1657-42ED-AC22-7F09A0892EDD}" type="sibTrans" cxnId="{CB67C2C6-7BA1-4A19-8884-98A8E8F3C3A2}">
      <dgm:prSet/>
      <dgm:spPr/>
      <dgm:t>
        <a:bodyPr/>
        <a:lstStyle/>
        <a:p>
          <a:endParaRPr lang="ru-RU"/>
        </a:p>
      </dgm:t>
    </dgm:pt>
    <dgm:pt modelId="{8990D517-54DD-4B2D-9B18-8AAA97AF2A3C}">
      <dgm:prSet/>
      <dgm:spPr>
        <a:solidFill>
          <a:srgbClr val="C0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Внеплановая документарная проверка иной организации (индивидуального предпринимателя)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F37F21BD-983E-4568-B695-841CB8E0BB1A}" type="parTrans" cxnId="{3AD9481A-37AB-4082-A887-3248D601BF5D}">
      <dgm:prSet/>
      <dgm:spPr/>
      <dgm:t>
        <a:bodyPr/>
        <a:lstStyle/>
        <a:p>
          <a:endParaRPr lang="ru-RU"/>
        </a:p>
      </dgm:t>
    </dgm:pt>
    <dgm:pt modelId="{4E50FF99-8D56-4F06-B662-66A23AB92BB2}" type="sibTrans" cxnId="{3AD9481A-37AB-4082-A887-3248D601BF5D}">
      <dgm:prSet/>
      <dgm:spPr/>
      <dgm:t>
        <a:bodyPr/>
        <a:lstStyle/>
        <a:p>
          <a:endParaRPr lang="ru-RU"/>
        </a:p>
      </dgm:t>
    </dgm:pt>
    <dgm:pt modelId="{3BFB12B2-2B81-4945-B668-E1B45EC04D96}">
      <dgm:prSet/>
      <dgm:spPr>
        <a:solidFill>
          <a:srgbClr val="C0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2) при проведении лицензионного контроля: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07AAEDDF-B9DE-4747-B714-748120E993F4}" type="parTrans" cxnId="{99F3D1B8-EBD2-4188-B3AF-D78D4BB2A24B}">
      <dgm:prSet/>
      <dgm:spPr/>
      <dgm:t>
        <a:bodyPr/>
        <a:lstStyle/>
        <a:p>
          <a:endParaRPr lang="ru-RU"/>
        </a:p>
      </dgm:t>
    </dgm:pt>
    <dgm:pt modelId="{01887E7F-59B8-4F57-9E4F-7C19790DDCAF}" type="sibTrans" cxnId="{99F3D1B8-EBD2-4188-B3AF-D78D4BB2A24B}">
      <dgm:prSet/>
      <dgm:spPr/>
      <dgm:t>
        <a:bodyPr/>
        <a:lstStyle/>
        <a:p>
          <a:endParaRPr lang="ru-RU"/>
        </a:p>
      </dgm:t>
    </dgm:pt>
    <dgm:pt modelId="{5AD4065C-9AD6-43CE-9B94-DCADE5991E21}">
      <dgm:prSet/>
      <dgm:spPr>
        <a:solidFill>
          <a:srgbClr val="C0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Внеплановая документарная проверка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98CF9A3E-CB13-47DB-AF87-E19DE1242218}" type="parTrans" cxnId="{483B3445-F3BB-44C8-B59B-199C6E8C0729}">
      <dgm:prSet/>
      <dgm:spPr/>
      <dgm:t>
        <a:bodyPr/>
        <a:lstStyle/>
        <a:p>
          <a:endParaRPr lang="ru-RU"/>
        </a:p>
      </dgm:t>
    </dgm:pt>
    <dgm:pt modelId="{7B9C0EC1-BD7C-40D9-A491-0E5FF2FCB3AA}" type="sibTrans" cxnId="{483B3445-F3BB-44C8-B59B-199C6E8C0729}">
      <dgm:prSet/>
      <dgm:spPr/>
      <dgm:t>
        <a:bodyPr/>
        <a:lstStyle/>
        <a:p>
          <a:endParaRPr lang="ru-RU"/>
        </a:p>
      </dgm:t>
    </dgm:pt>
    <dgm:pt modelId="{F3A441BF-9FF0-4ABE-9B24-81E1C4702ABD}">
      <dgm:prSet/>
      <dgm:spPr>
        <a:solidFill>
          <a:srgbClr val="C0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Внеплановая выездная проверка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FB07FD50-D67D-4904-B883-304414DDE8DC}" type="parTrans" cxnId="{2BCD8B36-06B8-4D31-933E-10BD7EF06FA1}">
      <dgm:prSet/>
      <dgm:spPr/>
      <dgm:t>
        <a:bodyPr/>
        <a:lstStyle/>
        <a:p>
          <a:endParaRPr lang="ru-RU"/>
        </a:p>
      </dgm:t>
    </dgm:pt>
    <dgm:pt modelId="{C0D519E0-3FD4-4D35-B8BD-992C9B13779B}" type="sibTrans" cxnId="{2BCD8B36-06B8-4D31-933E-10BD7EF06FA1}">
      <dgm:prSet/>
      <dgm:spPr/>
      <dgm:t>
        <a:bodyPr/>
        <a:lstStyle/>
        <a:p>
          <a:endParaRPr lang="ru-RU"/>
        </a:p>
      </dgm:t>
    </dgm:pt>
    <dgm:pt modelId="{D7B81C1B-F4DE-4DDE-A753-60AB8135FB8F}">
      <dgm:prSet/>
      <dgm:spPr>
        <a:solidFill>
          <a:srgbClr val="C0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Плановая выездная проверка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9E2EFAF0-426C-42E9-9212-DAECD89DB202}" type="parTrans" cxnId="{40C51D18-D952-4B94-8905-3C62DF255E78}">
      <dgm:prSet/>
      <dgm:spPr/>
      <dgm:t>
        <a:bodyPr/>
        <a:lstStyle/>
        <a:p>
          <a:endParaRPr lang="ru-RU"/>
        </a:p>
      </dgm:t>
    </dgm:pt>
    <dgm:pt modelId="{7E20BFA8-F68B-446C-9922-A006AA1EDD7F}" type="sibTrans" cxnId="{40C51D18-D952-4B94-8905-3C62DF255E78}">
      <dgm:prSet/>
      <dgm:spPr/>
      <dgm:t>
        <a:bodyPr/>
        <a:lstStyle/>
        <a:p>
          <a:endParaRPr lang="ru-RU"/>
        </a:p>
      </dgm:t>
    </dgm:pt>
    <dgm:pt modelId="{A5BEE7D6-ACF0-467F-B634-6FC5BA15A805}">
      <dgm:prSet/>
      <dgm:spPr>
        <a:solidFill>
          <a:srgbClr val="C0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3) при проведении профилактики нарушения обязательных требований: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A7FC07CC-A385-4D7D-959C-48387C70F162}" type="parTrans" cxnId="{925E9757-8BEF-479D-86E1-15E7FB8C5F7D}">
      <dgm:prSet/>
      <dgm:spPr/>
      <dgm:t>
        <a:bodyPr/>
        <a:lstStyle/>
        <a:p>
          <a:endParaRPr lang="ru-RU"/>
        </a:p>
      </dgm:t>
    </dgm:pt>
    <dgm:pt modelId="{D3387719-D3F3-47C3-931E-F9C8C06F223A}" type="sibTrans" cxnId="{925E9757-8BEF-479D-86E1-15E7FB8C5F7D}">
      <dgm:prSet/>
      <dgm:spPr/>
      <dgm:t>
        <a:bodyPr/>
        <a:lstStyle/>
        <a:p>
          <a:endParaRPr lang="ru-RU"/>
        </a:p>
      </dgm:t>
    </dgm:pt>
    <dgm:pt modelId="{9D908C7C-699F-435E-805D-8EC4CA51957E}">
      <dgm:prSet/>
      <dgm:spPr>
        <a:solidFill>
          <a:srgbClr val="C0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выдача предостережений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C33E241C-5A32-47E9-A4A4-6F7038AD7B1C}" type="parTrans" cxnId="{8B89A173-81BB-4685-A472-AA8AD42B500A}">
      <dgm:prSet/>
      <dgm:spPr/>
      <dgm:t>
        <a:bodyPr/>
        <a:lstStyle/>
        <a:p>
          <a:endParaRPr lang="ru-RU"/>
        </a:p>
      </dgm:t>
    </dgm:pt>
    <dgm:pt modelId="{CE15A82E-96BD-4313-8C9C-FB54CE74D99B}" type="sibTrans" cxnId="{8B89A173-81BB-4685-A472-AA8AD42B500A}">
      <dgm:prSet/>
      <dgm:spPr/>
      <dgm:t>
        <a:bodyPr/>
        <a:lstStyle/>
        <a:p>
          <a:endParaRPr lang="ru-RU"/>
        </a:p>
      </dgm:t>
    </dgm:pt>
    <dgm:pt modelId="{7BE0CF31-94D2-4C02-8B5C-ADD2AFBEE7EF}">
      <dgm:prSet/>
      <dgm:spPr>
        <a:solidFill>
          <a:srgbClr val="C0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контрольные мероприятия без взаимодействия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77541CEC-A2C6-45B4-8DA6-4FA81F4A36AE}" type="parTrans" cxnId="{A121455F-6AD0-4F7E-BC1E-B9809B8392D7}">
      <dgm:prSet/>
      <dgm:spPr/>
      <dgm:t>
        <a:bodyPr/>
        <a:lstStyle/>
        <a:p>
          <a:endParaRPr lang="ru-RU"/>
        </a:p>
      </dgm:t>
    </dgm:pt>
    <dgm:pt modelId="{B515BBEC-8E59-4FB2-B8A5-C28B79190146}" type="sibTrans" cxnId="{A121455F-6AD0-4F7E-BC1E-B9809B8392D7}">
      <dgm:prSet/>
      <dgm:spPr/>
      <dgm:t>
        <a:bodyPr/>
        <a:lstStyle/>
        <a:p>
          <a:endParaRPr lang="ru-RU"/>
        </a:p>
      </dgm:t>
    </dgm:pt>
    <dgm:pt modelId="{1103F7B8-8146-4530-BF7D-43BB964652EA}" type="pres">
      <dgm:prSet presAssocID="{47F948B7-C411-4608-A8C3-8FFE130560E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994B61-3CE8-497B-B086-B5A30E587424}" type="pres">
      <dgm:prSet presAssocID="{58BC1E76-1748-497B-9987-BA54C5CE2B4D}" presName="node" presStyleLbl="node1" presStyleIdx="0" presStyleCnt="3" custScaleX="1160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29CF8D-18EF-46D0-B79D-79DA30E3C247}" type="pres">
      <dgm:prSet presAssocID="{811AFACD-3EDE-4F00-921B-3F5030A216B1}" presName="sibTrans" presStyleCnt="0"/>
      <dgm:spPr/>
    </dgm:pt>
    <dgm:pt modelId="{E879B027-A7FC-48E9-96BB-F974988889C7}" type="pres">
      <dgm:prSet presAssocID="{3BFB12B2-2B81-4945-B668-E1B45EC04D96}" presName="node" presStyleLbl="node1" presStyleIdx="1" presStyleCnt="3" custScaleX="1160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21EBA0-CB87-4A3B-B7A4-3135A164EC8C}" type="pres">
      <dgm:prSet presAssocID="{01887E7F-59B8-4F57-9E4F-7C19790DDCAF}" presName="sibTrans" presStyleCnt="0"/>
      <dgm:spPr/>
    </dgm:pt>
    <dgm:pt modelId="{E8D63789-D23E-44CF-A7AC-5643A96C114D}" type="pres">
      <dgm:prSet presAssocID="{A5BEE7D6-ACF0-467F-B634-6FC5BA15A805}" presName="node" presStyleLbl="node1" presStyleIdx="2" presStyleCnt="3" custScaleX="1160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CD8B36-06B8-4D31-933E-10BD7EF06FA1}" srcId="{3BFB12B2-2B81-4945-B668-E1B45EC04D96}" destId="{F3A441BF-9FF0-4ABE-9B24-81E1C4702ABD}" srcOrd="1" destOrd="0" parTransId="{FB07FD50-D67D-4904-B883-304414DDE8DC}" sibTransId="{C0D519E0-3FD4-4D35-B8BD-992C9B13779B}"/>
    <dgm:cxn modelId="{FCC9F784-D247-48E9-B62A-FC39AC3AFC75}" srcId="{58BC1E76-1748-497B-9987-BA54C5CE2B4D}" destId="{AACC7BB6-B50F-4B05-8613-3609BDF21D52}" srcOrd="0" destOrd="0" parTransId="{69378D75-64F7-433B-B91E-00350ADC19A8}" sibTransId="{935A047E-14C8-493B-B083-A9A2218BF5FD}"/>
    <dgm:cxn modelId="{C958BC2F-0850-4F80-BD9D-141C72791D5F}" type="presOf" srcId="{7BE0CF31-94D2-4C02-8B5C-ADD2AFBEE7EF}" destId="{E8D63789-D23E-44CF-A7AC-5643A96C114D}" srcOrd="0" destOrd="2" presId="urn:microsoft.com/office/officeart/2005/8/layout/default"/>
    <dgm:cxn modelId="{3AD9481A-37AB-4082-A887-3248D601BF5D}" srcId="{58BC1E76-1748-497B-9987-BA54C5CE2B4D}" destId="{8990D517-54DD-4B2D-9B18-8AAA97AF2A3C}" srcOrd="2" destOrd="0" parTransId="{F37F21BD-983E-4568-B695-841CB8E0BB1A}" sibTransId="{4E50FF99-8D56-4F06-B662-66A23AB92BB2}"/>
    <dgm:cxn modelId="{40C51D18-D952-4B94-8905-3C62DF255E78}" srcId="{3BFB12B2-2B81-4945-B668-E1B45EC04D96}" destId="{D7B81C1B-F4DE-4DDE-A753-60AB8135FB8F}" srcOrd="2" destOrd="0" parTransId="{9E2EFAF0-426C-42E9-9212-DAECD89DB202}" sibTransId="{7E20BFA8-F68B-446C-9922-A006AA1EDD7F}"/>
    <dgm:cxn modelId="{B06B76EB-4B7A-4706-939F-483F062CCCA9}" type="presOf" srcId="{F3A441BF-9FF0-4ABE-9B24-81E1C4702ABD}" destId="{E879B027-A7FC-48E9-96BB-F974988889C7}" srcOrd="0" destOrd="2" presId="urn:microsoft.com/office/officeart/2005/8/layout/default"/>
    <dgm:cxn modelId="{D27D86BF-8481-4563-8770-7DEE07C92EE7}" type="presOf" srcId="{A5BEE7D6-ACF0-467F-B634-6FC5BA15A805}" destId="{E8D63789-D23E-44CF-A7AC-5643A96C114D}" srcOrd="0" destOrd="0" presId="urn:microsoft.com/office/officeart/2005/8/layout/default"/>
    <dgm:cxn modelId="{925E9757-8BEF-479D-86E1-15E7FB8C5F7D}" srcId="{47F948B7-C411-4608-A8C3-8FFE130560EC}" destId="{A5BEE7D6-ACF0-467F-B634-6FC5BA15A805}" srcOrd="2" destOrd="0" parTransId="{A7FC07CC-A385-4D7D-959C-48387C70F162}" sibTransId="{D3387719-D3F3-47C3-931E-F9C8C06F223A}"/>
    <dgm:cxn modelId="{B615FC94-77BB-42F3-808A-44CE16FC8FCF}" type="presOf" srcId="{47F948B7-C411-4608-A8C3-8FFE130560EC}" destId="{1103F7B8-8146-4530-BF7D-43BB964652EA}" srcOrd="0" destOrd="0" presId="urn:microsoft.com/office/officeart/2005/8/layout/default"/>
    <dgm:cxn modelId="{029AC762-A2FA-4DC6-93B0-7E40E0767D8D}" srcId="{47F948B7-C411-4608-A8C3-8FFE130560EC}" destId="{58BC1E76-1748-497B-9987-BA54C5CE2B4D}" srcOrd="0" destOrd="0" parTransId="{879532C5-1CF6-4E89-B7F3-2D1BA2BA5C62}" sibTransId="{811AFACD-3EDE-4F00-921B-3F5030A216B1}"/>
    <dgm:cxn modelId="{483B3445-F3BB-44C8-B59B-199C6E8C0729}" srcId="{3BFB12B2-2B81-4945-B668-E1B45EC04D96}" destId="{5AD4065C-9AD6-43CE-9B94-DCADE5991E21}" srcOrd="0" destOrd="0" parTransId="{98CF9A3E-CB13-47DB-AF87-E19DE1242218}" sibTransId="{7B9C0EC1-BD7C-40D9-A491-0E5FF2FCB3AA}"/>
    <dgm:cxn modelId="{230B57C0-8162-45D0-85EF-856912454AD7}" type="presOf" srcId="{D7B81C1B-F4DE-4DDE-A753-60AB8135FB8F}" destId="{E879B027-A7FC-48E9-96BB-F974988889C7}" srcOrd="0" destOrd="3" presId="urn:microsoft.com/office/officeart/2005/8/layout/default"/>
    <dgm:cxn modelId="{A6ED2BA8-0A68-4D74-9C23-634739FC15D8}" type="presOf" srcId="{FFA2B246-CAD6-4E09-8EA9-DD347B45A4E7}" destId="{BC994B61-3CE8-497B-B086-B5A30E587424}" srcOrd="0" destOrd="2" presId="urn:microsoft.com/office/officeart/2005/8/layout/default"/>
    <dgm:cxn modelId="{A121455F-6AD0-4F7E-BC1E-B9809B8392D7}" srcId="{A5BEE7D6-ACF0-467F-B634-6FC5BA15A805}" destId="{7BE0CF31-94D2-4C02-8B5C-ADD2AFBEE7EF}" srcOrd="1" destOrd="0" parTransId="{77541CEC-A2C6-45B4-8DA6-4FA81F4A36AE}" sibTransId="{B515BBEC-8E59-4FB2-B8A5-C28B79190146}"/>
    <dgm:cxn modelId="{8B89A173-81BB-4685-A472-AA8AD42B500A}" srcId="{A5BEE7D6-ACF0-467F-B634-6FC5BA15A805}" destId="{9D908C7C-699F-435E-805D-8EC4CA51957E}" srcOrd="0" destOrd="0" parTransId="{C33E241C-5A32-47E9-A4A4-6F7038AD7B1C}" sibTransId="{CE15A82E-96BD-4313-8C9C-FB54CE74D99B}"/>
    <dgm:cxn modelId="{D68B6DDE-C1F4-4CCC-B212-F7A91298B118}" type="presOf" srcId="{AACC7BB6-B50F-4B05-8613-3609BDF21D52}" destId="{BC994B61-3CE8-497B-B086-B5A30E587424}" srcOrd="0" destOrd="1" presId="urn:microsoft.com/office/officeart/2005/8/layout/default"/>
    <dgm:cxn modelId="{CB67C2C6-7BA1-4A19-8884-98A8E8F3C3A2}" srcId="{58BC1E76-1748-497B-9987-BA54C5CE2B4D}" destId="{FFA2B246-CAD6-4E09-8EA9-DD347B45A4E7}" srcOrd="1" destOrd="0" parTransId="{C26531EA-FD1E-459E-884F-4DD14536AE7B}" sibTransId="{82B6060D-1657-42ED-AC22-7F09A0892EDD}"/>
    <dgm:cxn modelId="{7054A51F-D09E-4778-948F-BBCB7EDF28F9}" type="presOf" srcId="{9D908C7C-699F-435E-805D-8EC4CA51957E}" destId="{E8D63789-D23E-44CF-A7AC-5643A96C114D}" srcOrd="0" destOrd="1" presId="urn:microsoft.com/office/officeart/2005/8/layout/default"/>
    <dgm:cxn modelId="{123A0220-448B-495E-B29D-946286CCA12C}" type="presOf" srcId="{58BC1E76-1748-497B-9987-BA54C5CE2B4D}" destId="{BC994B61-3CE8-497B-B086-B5A30E587424}" srcOrd="0" destOrd="0" presId="urn:microsoft.com/office/officeart/2005/8/layout/default"/>
    <dgm:cxn modelId="{EE9B55AC-E74E-43AC-9BD0-8142C870D083}" type="presOf" srcId="{8990D517-54DD-4B2D-9B18-8AAA97AF2A3C}" destId="{BC994B61-3CE8-497B-B086-B5A30E587424}" srcOrd="0" destOrd="3" presId="urn:microsoft.com/office/officeart/2005/8/layout/default"/>
    <dgm:cxn modelId="{99F3D1B8-EBD2-4188-B3AF-D78D4BB2A24B}" srcId="{47F948B7-C411-4608-A8C3-8FFE130560EC}" destId="{3BFB12B2-2B81-4945-B668-E1B45EC04D96}" srcOrd="1" destOrd="0" parTransId="{07AAEDDF-B9DE-4747-B714-748120E993F4}" sibTransId="{01887E7F-59B8-4F57-9E4F-7C19790DDCAF}"/>
    <dgm:cxn modelId="{2EFEF597-D852-4B7B-AC86-3C2C4C9B4DE0}" type="presOf" srcId="{3BFB12B2-2B81-4945-B668-E1B45EC04D96}" destId="{E879B027-A7FC-48E9-96BB-F974988889C7}" srcOrd="0" destOrd="0" presId="urn:microsoft.com/office/officeart/2005/8/layout/default"/>
    <dgm:cxn modelId="{DE806208-C065-409F-9A29-443230D853C0}" type="presOf" srcId="{5AD4065C-9AD6-43CE-9B94-DCADE5991E21}" destId="{E879B027-A7FC-48E9-96BB-F974988889C7}" srcOrd="0" destOrd="1" presId="urn:microsoft.com/office/officeart/2005/8/layout/default"/>
    <dgm:cxn modelId="{05A671CF-A8C8-4F05-A87F-4A68416531FE}" type="presParOf" srcId="{1103F7B8-8146-4530-BF7D-43BB964652EA}" destId="{BC994B61-3CE8-497B-B086-B5A30E587424}" srcOrd="0" destOrd="0" presId="urn:microsoft.com/office/officeart/2005/8/layout/default"/>
    <dgm:cxn modelId="{BB87F75D-D820-46D9-BAB2-23DEF6D6C066}" type="presParOf" srcId="{1103F7B8-8146-4530-BF7D-43BB964652EA}" destId="{2529CF8D-18EF-46D0-B79D-79DA30E3C247}" srcOrd="1" destOrd="0" presId="urn:microsoft.com/office/officeart/2005/8/layout/default"/>
    <dgm:cxn modelId="{BE391275-4D0A-42B6-B1BC-562C59EDA794}" type="presParOf" srcId="{1103F7B8-8146-4530-BF7D-43BB964652EA}" destId="{E879B027-A7FC-48E9-96BB-F974988889C7}" srcOrd="2" destOrd="0" presId="urn:microsoft.com/office/officeart/2005/8/layout/default"/>
    <dgm:cxn modelId="{B3EB5CA4-A054-456A-9F27-B5DABF4F85F9}" type="presParOf" srcId="{1103F7B8-8146-4530-BF7D-43BB964652EA}" destId="{EB21EBA0-CB87-4A3B-B7A4-3135A164EC8C}" srcOrd="3" destOrd="0" presId="urn:microsoft.com/office/officeart/2005/8/layout/default"/>
    <dgm:cxn modelId="{F03E6AFC-319E-49D4-A06E-8657F0F7E9EF}" type="presParOf" srcId="{1103F7B8-8146-4530-BF7D-43BB964652EA}" destId="{E8D63789-D23E-44CF-A7AC-5643A96C114D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BCF56D-BBB0-4505-B68D-CAAEDEFD045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074AFC-F44C-4F9B-ACB8-ACBA7693737E}">
      <dgm:prSet phldrT="[Текст]"/>
      <dgm:spPr>
        <a:solidFill>
          <a:srgbClr val="C0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 vert="horz"/>
        <a:lstStyle/>
        <a:p>
          <a:pPr algn="ctr"/>
          <a:r>
            <a:rPr lang="ru-RU" b="1" dirty="0" smtClean="0">
              <a:latin typeface="Arial" pitchFamily="34" charset="0"/>
              <a:cs typeface="Arial" pitchFamily="34" charset="0"/>
            </a:rPr>
            <a:t>а) наличие на праве собственности или ином законном основании земельных участков, зданий, строений, сооружений, помещений, технических средств, оборудования и технической документации, соответствующих установленным требованиям, необходимых для осуществления лицензируемой деятельности в каждом из мест ее осуществления;</a:t>
          </a:r>
          <a:endParaRPr lang="ru-RU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1141C23F-545B-4930-B320-F39B9194593F}" type="parTrans" cxnId="{C85949B0-AB85-465B-9DC3-1B59C6FA03A1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2EAC3D74-F15D-4233-B155-6A4DBC876F99}" type="sibTrans" cxnId="{C85949B0-AB85-465B-9DC3-1B59C6FA03A1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71C546F0-BEE5-4D23-A59F-517C4B119D42}">
      <dgm:prSet/>
      <dgm:spPr>
        <a:solidFill>
          <a:srgbClr val="C0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б) наличие у соискателя лицензии условий для выполнения требований, установленных Правил обращения с ломом и отходами черных металлов и Правил обращения с ломом и отходами цветных металлов, а также соблюдение лицензиатом вышеуказанных правил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3A44E94E-9420-471A-9AB0-4389E45B77ED}" type="parTrans" cxnId="{AAB4C8E4-A7F2-409D-8C5B-F64F5949E29D}">
      <dgm:prSet/>
      <dgm:spPr/>
      <dgm:t>
        <a:bodyPr/>
        <a:lstStyle/>
        <a:p>
          <a:endParaRPr lang="ru-RU"/>
        </a:p>
      </dgm:t>
    </dgm:pt>
    <dgm:pt modelId="{EFDB9610-22A4-4F3E-8DBD-BCAD11C3599B}" type="sibTrans" cxnId="{AAB4C8E4-A7F2-409D-8C5B-F64F5949E29D}">
      <dgm:prSet/>
      <dgm:spPr/>
      <dgm:t>
        <a:bodyPr/>
        <a:lstStyle/>
        <a:p>
          <a:endParaRPr lang="ru-RU"/>
        </a:p>
      </dgm:t>
    </dgm:pt>
    <dgm:pt modelId="{32F60CD5-B581-4190-AB5A-A6DEE20A8D21}" type="pres">
      <dgm:prSet presAssocID="{74BCF56D-BBB0-4505-B68D-CAAEDEFD045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815C50-5772-4459-9FB6-9C2A2F1DD564}" type="pres">
      <dgm:prSet presAssocID="{CC074AFC-F44C-4F9B-ACB8-ACBA7693737E}" presName="node" presStyleLbl="node1" presStyleIdx="0" presStyleCnt="2" custScaleY="1346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E92311-9115-40E2-9E6D-0636A83AA90B}" type="pres">
      <dgm:prSet presAssocID="{2EAC3D74-F15D-4233-B155-6A4DBC876F99}" presName="sibTrans" presStyleCnt="0"/>
      <dgm:spPr/>
    </dgm:pt>
    <dgm:pt modelId="{FD0183E6-D56E-415F-B8F3-DA96BB585BF5}" type="pres">
      <dgm:prSet presAssocID="{71C546F0-BEE5-4D23-A59F-517C4B119D42}" presName="node" presStyleLbl="node1" presStyleIdx="1" presStyleCnt="2" custScaleY="1346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9D0A4C-6C92-4A9E-8867-4B2A957C113A}" type="presOf" srcId="{71C546F0-BEE5-4D23-A59F-517C4B119D42}" destId="{FD0183E6-D56E-415F-B8F3-DA96BB585BF5}" srcOrd="0" destOrd="0" presId="urn:microsoft.com/office/officeart/2005/8/layout/default"/>
    <dgm:cxn modelId="{151256FC-D06B-4647-A08D-791FD87899D3}" type="presOf" srcId="{74BCF56D-BBB0-4505-B68D-CAAEDEFD045F}" destId="{32F60CD5-B581-4190-AB5A-A6DEE20A8D21}" srcOrd="0" destOrd="0" presId="urn:microsoft.com/office/officeart/2005/8/layout/default"/>
    <dgm:cxn modelId="{C85949B0-AB85-465B-9DC3-1B59C6FA03A1}" srcId="{74BCF56D-BBB0-4505-B68D-CAAEDEFD045F}" destId="{CC074AFC-F44C-4F9B-ACB8-ACBA7693737E}" srcOrd="0" destOrd="0" parTransId="{1141C23F-545B-4930-B320-F39B9194593F}" sibTransId="{2EAC3D74-F15D-4233-B155-6A4DBC876F99}"/>
    <dgm:cxn modelId="{B63B018A-B891-4448-9230-965C0C121CCA}" type="presOf" srcId="{CC074AFC-F44C-4F9B-ACB8-ACBA7693737E}" destId="{77815C50-5772-4459-9FB6-9C2A2F1DD564}" srcOrd="0" destOrd="0" presId="urn:microsoft.com/office/officeart/2005/8/layout/default"/>
    <dgm:cxn modelId="{AAB4C8E4-A7F2-409D-8C5B-F64F5949E29D}" srcId="{74BCF56D-BBB0-4505-B68D-CAAEDEFD045F}" destId="{71C546F0-BEE5-4D23-A59F-517C4B119D42}" srcOrd="1" destOrd="0" parTransId="{3A44E94E-9420-471A-9AB0-4389E45B77ED}" sibTransId="{EFDB9610-22A4-4F3E-8DBD-BCAD11C3599B}"/>
    <dgm:cxn modelId="{CBC6D71D-0ED3-4DFF-924F-F3CB97195085}" type="presParOf" srcId="{32F60CD5-B581-4190-AB5A-A6DEE20A8D21}" destId="{77815C50-5772-4459-9FB6-9C2A2F1DD564}" srcOrd="0" destOrd="0" presId="urn:microsoft.com/office/officeart/2005/8/layout/default"/>
    <dgm:cxn modelId="{767BEE3F-A077-43C2-9556-8F3CA68E66EC}" type="presParOf" srcId="{32F60CD5-B581-4190-AB5A-A6DEE20A8D21}" destId="{C8E92311-9115-40E2-9E6D-0636A83AA90B}" srcOrd="1" destOrd="0" presId="urn:microsoft.com/office/officeart/2005/8/layout/default"/>
    <dgm:cxn modelId="{44599EDF-BB02-451B-A7EC-083301E02271}" type="presParOf" srcId="{32F60CD5-B581-4190-AB5A-A6DEE20A8D21}" destId="{FD0183E6-D56E-415F-B8F3-DA96BB585BF5}" srcOrd="2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52C4E4F-95F0-4072-A175-79AC4557478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5BAF36-8F57-4E27-B4F6-9BD48C3E4E7F}">
      <dgm:prSet phldrT="[Текст]"/>
      <dgm:spPr>
        <a:solidFill>
          <a:srgbClr val="C0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а) наименование юридического лица или фамилия, имя, отчество индивидуального предпринимателя, номера их телефонов;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46B3E04D-8B77-4A2E-91C7-8845CCD8D63A}" type="parTrans" cxnId="{7824584D-1E80-4FE7-912B-20F24D766426}">
      <dgm:prSet/>
      <dgm:spPr/>
      <dgm:t>
        <a:bodyPr/>
        <a:lstStyle/>
        <a:p>
          <a:endParaRPr lang="ru-RU"/>
        </a:p>
      </dgm:t>
    </dgm:pt>
    <dgm:pt modelId="{BA3FC2EA-B062-4D9D-8FE3-BF84C760B8C2}" type="sibTrans" cxnId="{7824584D-1E80-4FE7-912B-20F24D766426}">
      <dgm:prSet/>
      <dgm:spPr/>
      <dgm:t>
        <a:bodyPr/>
        <a:lstStyle/>
        <a:p>
          <a:endParaRPr lang="ru-RU"/>
        </a:p>
      </dgm:t>
    </dgm:pt>
    <dgm:pt modelId="{9C93C418-C53D-4172-9B74-5252C64CF7EB}">
      <dgm:prSet/>
      <dgm:spPr>
        <a:solidFill>
          <a:srgbClr val="C0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б) данные о лице, ответственном за прием лома и отходов металлов;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F2F61E2A-0616-4ED0-BC57-12C34E8D85C0}" type="parTrans" cxnId="{60BA8A30-9EF1-48C2-9771-77CE31F37059}">
      <dgm:prSet/>
      <dgm:spPr/>
      <dgm:t>
        <a:bodyPr/>
        <a:lstStyle/>
        <a:p>
          <a:endParaRPr lang="ru-RU"/>
        </a:p>
      </dgm:t>
    </dgm:pt>
    <dgm:pt modelId="{49037251-9012-4A62-9293-82DF454E01AD}" type="sibTrans" cxnId="{60BA8A30-9EF1-48C2-9771-77CE31F37059}">
      <dgm:prSet/>
      <dgm:spPr/>
      <dgm:t>
        <a:bodyPr/>
        <a:lstStyle/>
        <a:p>
          <a:endParaRPr lang="ru-RU"/>
        </a:p>
      </dgm:t>
    </dgm:pt>
    <dgm:pt modelId="{8ACF96B9-46CD-4972-9684-E2B7C22324AC}">
      <dgm:prSet/>
      <dgm:spPr>
        <a:solidFill>
          <a:srgbClr val="C0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b="1" smtClean="0">
              <a:latin typeface="Arial" pitchFamily="34" charset="0"/>
              <a:cs typeface="Arial" pitchFamily="34" charset="0"/>
            </a:rPr>
            <a:t>в) распорядок работы;</a:t>
          </a:r>
          <a:endParaRPr lang="ru-RU" b="1">
            <a:latin typeface="Arial" pitchFamily="34" charset="0"/>
            <a:cs typeface="Arial" pitchFamily="34" charset="0"/>
          </a:endParaRPr>
        </a:p>
      </dgm:t>
    </dgm:pt>
    <dgm:pt modelId="{B7CADFB5-1290-4213-97AC-AA24A45C3D76}" type="parTrans" cxnId="{D76A16F3-AF0F-467D-8336-06D7BEC9E778}">
      <dgm:prSet/>
      <dgm:spPr/>
      <dgm:t>
        <a:bodyPr/>
        <a:lstStyle/>
        <a:p>
          <a:endParaRPr lang="ru-RU"/>
        </a:p>
      </dgm:t>
    </dgm:pt>
    <dgm:pt modelId="{B4D36198-01F0-4B45-950B-CC85DEC40DA9}" type="sibTrans" cxnId="{D76A16F3-AF0F-467D-8336-06D7BEC9E778}">
      <dgm:prSet/>
      <dgm:spPr/>
      <dgm:t>
        <a:bodyPr/>
        <a:lstStyle/>
        <a:p>
          <a:endParaRPr lang="ru-RU"/>
        </a:p>
      </dgm:t>
    </dgm:pt>
    <dgm:pt modelId="{ED5B6CA9-58CF-4B54-8C3D-EA9535BCD19E}">
      <dgm:prSet/>
      <dgm:spPr>
        <a:solidFill>
          <a:srgbClr val="C0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г) условия приема и цены на лом и отходы металлов;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A6F01C61-97A7-4046-93A3-E843869F158E}" type="parTrans" cxnId="{F7BD0D0D-7EB5-49BE-94EA-D205E6371A0B}">
      <dgm:prSet/>
      <dgm:spPr/>
      <dgm:t>
        <a:bodyPr/>
        <a:lstStyle/>
        <a:p>
          <a:endParaRPr lang="ru-RU"/>
        </a:p>
      </dgm:t>
    </dgm:pt>
    <dgm:pt modelId="{F957C4BA-A159-429E-9EFF-4575E70B57E0}" type="sibTrans" cxnId="{F7BD0D0D-7EB5-49BE-94EA-D205E6371A0B}">
      <dgm:prSet/>
      <dgm:spPr/>
      <dgm:t>
        <a:bodyPr/>
        <a:lstStyle/>
        <a:p>
          <a:endParaRPr lang="ru-RU"/>
        </a:p>
      </dgm:t>
    </dgm:pt>
    <dgm:pt modelId="{BFEF452B-8E4A-47BC-944B-D02B12C08601}">
      <dgm:prSet/>
      <dgm:spPr>
        <a:solidFill>
          <a:srgbClr val="C0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b="1" smtClean="0">
              <a:latin typeface="Arial" pitchFamily="34" charset="0"/>
              <a:cs typeface="Arial" pitchFamily="34" charset="0"/>
            </a:rPr>
            <a:t>д) перечень разрешенных для приема от физических лиц лома и отходов цветных металлов;</a:t>
          </a:r>
          <a:endParaRPr lang="ru-RU" b="1">
            <a:latin typeface="Arial" pitchFamily="34" charset="0"/>
            <a:cs typeface="Arial" pitchFamily="34" charset="0"/>
          </a:endParaRPr>
        </a:p>
      </dgm:t>
    </dgm:pt>
    <dgm:pt modelId="{7529A531-4F90-453D-A6C1-4E7EDDBA3FAC}" type="parTrans" cxnId="{2992A23A-9815-4525-B6D9-1A468FEF841A}">
      <dgm:prSet/>
      <dgm:spPr/>
      <dgm:t>
        <a:bodyPr/>
        <a:lstStyle/>
        <a:p>
          <a:endParaRPr lang="ru-RU"/>
        </a:p>
      </dgm:t>
    </dgm:pt>
    <dgm:pt modelId="{F61FBBD3-31D7-42D0-B8C7-EE61A66EA7DF}" type="sibTrans" cxnId="{2992A23A-9815-4525-B6D9-1A468FEF841A}">
      <dgm:prSet/>
      <dgm:spPr/>
      <dgm:t>
        <a:bodyPr/>
        <a:lstStyle/>
        <a:p>
          <a:endParaRPr lang="ru-RU"/>
        </a:p>
      </dgm:t>
    </dgm:pt>
    <dgm:pt modelId="{9F2BD3E8-FC44-4E5D-88A0-9E5DF54F21D0}">
      <dgm:prSet/>
      <dgm:spPr>
        <a:solidFill>
          <a:srgbClr val="C0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b="1" smtClean="0">
              <a:latin typeface="Arial" pitchFamily="34" charset="0"/>
              <a:cs typeface="Arial" pitchFamily="34" charset="0"/>
            </a:rPr>
            <a:t>е) лицензия или ее копия, заверенная лицензирующим органом, выдавшим лицензию;</a:t>
          </a:r>
          <a:endParaRPr lang="ru-RU" b="1">
            <a:latin typeface="Arial" pitchFamily="34" charset="0"/>
            <a:cs typeface="Arial" pitchFamily="34" charset="0"/>
          </a:endParaRPr>
        </a:p>
      </dgm:t>
    </dgm:pt>
    <dgm:pt modelId="{66E97BB5-A690-4F90-AAB3-AAA137EDED8F}" type="parTrans" cxnId="{1F965F31-930C-4C69-A61E-41C7865A8AF0}">
      <dgm:prSet/>
      <dgm:spPr/>
      <dgm:t>
        <a:bodyPr/>
        <a:lstStyle/>
        <a:p>
          <a:endParaRPr lang="ru-RU"/>
        </a:p>
      </dgm:t>
    </dgm:pt>
    <dgm:pt modelId="{B2EDE6E5-969F-4025-8EAD-9C02E59AF736}" type="sibTrans" cxnId="{1F965F31-930C-4C69-A61E-41C7865A8AF0}">
      <dgm:prSet/>
      <dgm:spPr/>
      <dgm:t>
        <a:bodyPr/>
        <a:lstStyle/>
        <a:p>
          <a:endParaRPr lang="ru-RU"/>
        </a:p>
      </dgm:t>
    </dgm:pt>
    <dgm:pt modelId="{74A6020E-4F96-45C2-A5FC-3390FA487406}">
      <dgm:prSet/>
      <dgm:spPr>
        <a:solidFill>
          <a:srgbClr val="C0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ж) нотариально заверенная копия документа, подтверждающего факт внесения записи о юридическом лице в ЕГРЮЛ или свидетельства о государственной регистрации индивидуального предпринимателя, осуществляющего прием лома и отходов металлов.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82F35671-C006-4D1A-A041-E8CF4DAF92C4}" type="parTrans" cxnId="{C9B833C5-606C-42B2-AC4F-C5EB8479B755}">
      <dgm:prSet/>
      <dgm:spPr/>
      <dgm:t>
        <a:bodyPr/>
        <a:lstStyle/>
        <a:p>
          <a:endParaRPr lang="ru-RU"/>
        </a:p>
      </dgm:t>
    </dgm:pt>
    <dgm:pt modelId="{2781BBB2-08D4-408F-87AB-01DBF96FB0C5}" type="sibTrans" cxnId="{C9B833C5-606C-42B2-AC4F-C5EB8479B755}">
      <dgm:prSet/>
      <dgm:spPr/>
      <dgm:t>
        <a:bodyPr/>
        <a:lstStyle/>
        <a:p>
          <a:endParaRPr lang="ru-RU"/>
        </a:p>
      </dgm:t>
    </dgm:pt>
    <dgm:pt modelId="{78014AAE-4B58-4D32-BAC9-D745B7FB9126}" type="pres">
      <dgm:prSet presAssocID="{D52C4E4F-95F0-4072-A175-79AC45574786}" presName="diagram" presStyleCnt="0">
        <dgm:presLayoutVars>
          <dgm:dir/>
          <dgm:resizeHandles val="exact"/>
        </dgm:presLayoutVars>
      </dgm:prSet>
      <dgm:spPr/>
    </dgm:pt>
    <dgm:pt modelId="{729A2F1C-BAEB-42DE-B480-A36CED2A586B}" type="pres">
      <dgm:prSet presAssocID="{765BAF36-8F57-4E27-B4F6-9BD48C3E4E7F}" presName="node" presStyleLbl="node1" presStyleIdx="0" presStyleCnt="7" custScaleX="124733" custScaleY="51409" custLinFactNeighborX="0" custLinFactNeighborY="86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A2E354-6988-4789-8F45-A583DB1E8660}" type="pres">
      <dgm:prSet presAssocID="{BA3FC2EA-B062-4D9D-8FE3-BF84C760B8C2}" presName="sibTrans" presStyleCnt="0"/>
      <dgm:spPr/>
    </dgm:pt>
    <dgm:pt modelId="{5697FC74-2DAB-4F73-B865-BD6B69C1D786}" type="pres">
      <dgm:prSet presAssocID="{9C93C418-C53D-4172-9B74-5252C64CF7EB}" presName="node" presStyleLbl="node1" presStyleIdx="1" presStyleCnt="7" custScaleX="124733" custScaleY="51409" custLinFactNeighborX="-2219" custLinFactNeighborY="83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E01AED-3977-44B6-A989-E952E08EB2E4}" type="pres">
      <dgm:prSet presAssocID="{49037251-9012-4A62-9293-82DF454E01AD}" presName="sibTrans" presStyleCnt="0"/>
      <dgm:spPr/>
    </dgm:pt>
    <dgm:pt modelId="{EC5B0AE8-D51E-422B-9BE1-53CFEF2271EA}" type="pres">
      <dgm:prSet presAssocID="{8ACF96B9-46CD-4972-9684-E2B7C22324AC}" presName="node" presStyleLbl="node1" presStyleIdx="2" presStyleCnt="7" custScaleX="124733" custScaleY="51409" custLinFactNeighborX="-2219" custLinFactNeighborY="8381">
        <dgm:presLayoutVars>
          <dgm:bulletEnabled val="1"/>
        </dgm:presLayoutVars>
      </dgm:prSet>
      <dgm:spPr/>
    </dgm:pt>
    <dgm:pt modelId="{CBA6ABA1-BF61-446B-8958-C21C2C8EDAF6}" type="pres">
      <dgm:prSet presAssocID="{B4D36198-01F0-4B45-950B-CC85DEC40DA9}" presName="sibTrans" presStyleCnt="0"/>
      <dgm:spPr/>
    </dgm:pt>
    <dgm:pt modelId="{57046BAA-D083-4ACB-B12D-9AD305475CEF}" type="pres">
      <dgm:prSet presAssocID="{ED5B6CA9-58CF-4B54-8C3D-EA9535BCD19E}" presName="node" presStyleLbl="node1" presStyleIdx="3" presStyleCnt="7" custScaleX="124733" custScaleY="51409" custLinFactNeighborX="0" custLinFactNeighborY="86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6649F6-9004-4893-BB6D-792209ED2F92}" type="pres">
      <dgm:prSet presAssocID="{F957C4BA-A159-429E-9EFF-4575E70B57E0}" presName="sibTrans" presStyleCnt="0"/>
      <dgm:spPr/>
    </dgm:pt>
    <dgm:pt modelId="{2FA06DA5-0F20-4BD7-A7F1-CEF0F27FABA0}" type="pres">
      <dgm:prSet presAssocID="{BFEF452B-8E4A-47BC-944B-D02B12C08601}" presName="node" presStyleLbl="node1" presStyleIdx="4" presStyleCnt="7" custScaleX="124733" custScaleY="51409" custLinFactNeighborX="-2219" custLinFactNeighborY="4324">
        <dgm:presLayoutVars>
          <dgm:bulletEnabled val="1"/>
        </dgm:presLayoutVars>
      </dgm:prSet>
      <dgm:spPr/>
    </dgm:pt>
    <dgm:pt modelId="{FBB6E10B-E1EC-4943-B489-0B6887785283}" type="pres">
      <dgm:prSet presAssocID="{F61FBBD3-31D7-42D0-B8C7-EE61A66EA7DF}" presName="sibTrans" presStyleCnt="0"/>
      <dgm:spPr/>
    </dgm:pt>
    <dgm:pt modelId="{56E7C23A-F9F6-4825-A685-FAE670714276}" type="pres">
      <dgm:prSet presAssocID="{9F2BD3E8-FC44-4E5D-88A0-9E5DF54F21D0}" presName="node" presStyleLbl="node1" presStyleIdx="5" presStyleCnt="7" custScaleX="124733" custScaleY="51409" custLinFactNeighborX="-2219" custLinFactNeighborY="4324">
        <dgm:presLayoutVars>
          <dgm:bulletEnabled val="1"/>
        </dgm:presLayoutVars>
      </dgm:prSet>
      <dgm:spPr/>
    </dgm:pt>
    <dgm:pt modelId="{E2ADA09D-68B1-44C4-B82A-D056A220574D}" type="pres">
      <dgm:prSet presAssocID="{B2EDE6E5-969F-4025-8EAD-9C02E59AF736}" presName="sibTrans" presStyleCnt="0"/>
      <dgm:spPr/>
    </dgm:pt>
    <dgm:pt modelId="{09E941D2-F576-4FD3-86EF-6E4205D42FA2}" type="pres">
      <dgm:prSet presAssocID="{74A6020E-4F96-45C2-A5FC-3390FA487406}" presName="node" presStyleLbl="node1" presStyleIdx="6" presStyleCnt="7" custScaleX="124733" custScaleY="51409" custLinFactNeighborX="-2219" custLinFactNeighborY="43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92A23A-9815-4525-B6D9-1A468FEF841A}" srcId="{D52C4E4F-95F0-4072-A175-79AC45574786}" destId="{BFEF452B-8E4A-47BC-944B-D02B12C08601}" srcOrd="4" destOrd="0" parTransId="{7529A531-4F90-453D-A6C1-4E7EDDBA3FAC}" sibTransId="{F61FBBD3-31D7-42D0-B8C7-EE61A66EA7DF}"/>
    <dgm:cxn modelId="{F7BD0D0D-7EB5-49BE-94EA-D205E6371A0B}" srcId="{D52C4E4F-95F0-4072-A175-79AC45574786}" destId="{ED5B6CA9-58CF-4B54-8C3D-EA9535BCD19E}" srcOrd="3" destOrd="0" parTransId="{A6F01C61-97A7-4046-93A3-E843869F158E}" sibTransId="{F957C4BA-A159-429E-9EFF-4575E70B57E0}"/>
    <dgm:cxn modelId="{41D65EE0-20F0-4474-9F8F-196F50BC8AB4}" type="presOf" srcId="{9C93C418-C53D-4172-9B74-5252C64CF7EB}" destId="{5697FC74-2DAB-4F73-B865-BD6B69C1D786}" srcOrd="0" destOrd="0" presId="urn:microsoft.com/office/officeart/2005/8/layout/default"/>
    <dgm:cxn modelId="{7824584D-1E80-4FE7-912B-20F24D766426}" srcId="{D52C4E4F-95F0-4072-A175-79AC45574786}" destId="{765BAF36-8F57-4E27-B4F6-9BD48C3E4E7F}" srcOrd="0" destOrd="0" parTransId="{46B3E04D-8B77-4A2E-91C7-8845CCD8D63A}" sibTransId="{BA3FC2EA-B062-4D9D-8FE3-BF84C760B8C2}"/>
    <dgm:cxn modelId="{36CDF1E6-AB29-4E0D-AD80-11252DFAE630}" type="presOf" srcId="{765BAF36-8F57-4E27-B4F6-9BD48C3E4E7F}" destId="{729A2F1C-BAEB-42DE-B480-A36CED2A586B}" srcOrd="0" destOrd="0" presId="urn:microsoft.com/office/officeart/2005/8/layout/default"/>
    <dgm:cxn modelId="{EF5D2D60-3C9F-43F9-8452-4B5F93390BF8}" type="presOf" srcId="{8ACF96B9-46CD-4972-9684-E2B7C22324AC}" destId="{EC5B0AE8-D51E-422B-9BE1-53CFEF2271EA}" srcOrd="0" destOrd="0" presId="urn:microsoft.com/office/officeart/2005/8/layout/default"/>
    <dgm:cxn modelId="{DB003C48-D2B8-4825-A0CF-E890A17C461A}" type="presOf" srcId="{D52C4E4F-95F0-4072-A175-79AC45574786}" destId="{78014AAE-4B58-4D32-BAC9-D745B7FB9126}" srcOrd="0" destOrd="0" presId="urn:microsoft.com/office/officeart/2005/8/layout/default"/>
    <dgm:cxn modelId="{C9B833C5-606C-42B2-AC4F-C5EB8479B755}" srcId="{D52C4E4F-95F0-4072-A175-79AC45574786}" destId="{74A6020E-4F96-45C2-A5FC-3390FA487406}" srcOrd="6" destOrd="0" parTransId="{82F35671-C006-4D1A-A041-E8CF4DAF92C4}" sibTransId="{2781BBB2-08D4-408F-87AB-01DBF96FB0C5}"/>
    <dgm:cxn modelId="{60BA8A30-9EF1-48C2-9771-77CE31F37059}" srcId="{D52C4E4F-95F0-4072-A175-79AC45574786}" destId="{9C93C418-C53D-4172-9B74-5252C64CF7EB}" srcOrd="1" destOrd="0" parTransId="{F2F61E2A-0616-4ED0-BC57-12C34E8D85C0}" sibTransId="{49037251-9012-4A62-9293-82DF454E01AD}"/>
    <dgm:cxn modelId="{5D88926C-5418-439D-95D2-ED9B32E6ABE1}" type="presOf" srcId="{9F2BD3E8-FC44-4E5D-88A0-9E5DF54F21D0}" destId="{56E7C23A-F9F6-4825-A685-FAE670714276}" srcOrd="0" destOrd="0" presId="urn:microsoft.com/office/officeart/2005/8/layout/default"/>
    <dgm:cxn modelId="{A65AB305-AD5E-4581-A582-49480CB8B575}" type="presOf" srcId="{ED5B6CA9-58CF-4B54-8C3D-EA9535BCD19E}" destId="{57046BAA-D083-4ACB-B12D-9AD305475CEF}" srcOrd="0" destOrd="0" presId="urn:microsoft.com/office/officeart/2005/8/layout/default"/>
    <dgm:cxn modelId="{160FCEA7-7646-4D3A-BDC7-7672D2A1F829}" type="presOf" srcId="{BFEF452B-8E4A-47BC-944B-D02B12C08601}" destId="{2FA06DA5-0F20-4BD7-A7F1-CEF0F27FABA0}" srcOrd="0" destOrd="0" presId="urn:microsoft.com/office/officeart/2005/8/layout/default"/>
    <dgm:cxn modelId="{1F965F31-930C-4C69-A61E-41C7865A8AF0}" srcId="{D52C4E4F-95F0-4072-A175-79AC45574786}" destId="{9F2BD3E8-FC44-4E5D-88A0-9E5DF54F21D0}" srcOrd="5" destOrd="0" parTransId="{66E97BB5-A690-4F90-AAB3-AAA137EDED8F}" sibTransId="{B2EDE6E5-969F-4025-8EAD-9C02E59AF736}"/>
    <dgm:cxn modelId="{D76A16F3-AF0F-467D-8336-06D7BEC9E778}" srcId="{D52C4E4F-95F0-4072-A175-79AC45574786}" destId="{8ACF96B9-46CD-4972-9684-E2B7C22324AC}" srcOrd="2" destOrd="0" parTransId="{B7CADFB5-1290-4213-97AC-AA24A45C3D76}" sibTransId="{B4D36198-01F0-4B45-950B-CC85DEC40DA9}"/>
    <dgm:cxn modelId="{DCFAB2E2-34C0-45DC-853E-495560B269C6}" type="presOf" srcId="{74A6020E-4F96-45C2-A5FC-3390FA487406}" destId="{09E941D2-F576-4FD3-86EF-6E4205D42FA2}" srcOrd="0" destOrd="0" presId="urn:microsoft.com/office/officeart/2005/8/layout/default"/>
    <dgm:cxn modelId="{0C0C76B3-FB31-47EC-AB6F-26943A677A99}" type="presParOf" srcId="{78014AAE-4B58-4D32-BAC9-D745B7FB9126}" destId="{729A2F1C-BAEB-42DE-B480-A36CED2A586B}" srcOrd="0" destOrd="0" presId="urn:microsoft.com/office/officeart/2005/8/layout/default"/>
    <dgm:cxn modelId="{3CD8030F-7FB9-4127-86F9-C8787E902111}" type="presParOf" srcId="{78014AAE-4B58-4D32-BAC9-D745B7FB9126}" destId="{85A2E354-6988-4789-8F45-A583DB1E8660}" srcOrd="1" destOrd="0" presId="urn:microsoft.com/office/officeart/2005/8/layout/default"/>
    <dgm:cxn modelId="{FF7DA509-6945-4F24-BDA7-A97450CF6F1B}" type="presParOf" srcId="{78014AAE-4B58-4D32-BAC9-D745B7FB9126}" destId="{5697FC74-2DAB-4F73-B865-BD6B69C1D786}" srcOrd="2" destOrd="0" presId="urn:microsoft.com/office/officeart/2005/8/layout/default"/>
    <dgm:cxn modelId="{9576FDA6-10DC-491E-86E6-12C03EE62096}" type="presParOf" srcId="{78014AAE-4B58-4D32-BAC9-D745B7FB9126}" destId="{21E01AED-3977-44B6-A989-E952E08EB2E4}" srcOrd="3" destOrd="0" presId="urn:microsoft.com/office/officeart/2005/8/layout/default"/>
    <dgm:cxn modelId="{1A697DC2-7086-410F-84D7-AF368850FC6E}" type="presParOf" srcId="{78014AAE-4B58-4D32-BAC9-D745B7FB9126}" destId="{EC5B0AE8-D51E-422B-9BE1-53CFEF2271EA}" srcOrd="4" destOrd="0" presId="urn:microsoft.com/office/officeart/2005/8/layout/default"/>
    <dgm:cxn modelId="{5AB88240-C8CF-4A10-8B57-C841DC7DFDD7}" type="presParOf" srcId="{78014AAE-4B58-4D32-BAC9-D745B7FB9126}" destId="{CBA6ABA1-BF61-446B-8958-C21C2C8EDAF6}" srcOrd="5" destOrd="0" presId="urn:microsoft.com/office/officeart/2005/8/layout/default"/>
    <dgm:cxn modelId="{3C45043A-7220-4F81-B0F2-13A3E5E8BE60}" type="presParOf" srcId="{78014AAE-4B58-4D32-BAC9-D745B7FB9126}" destId="{57046BAA-D083-4ACB-B12D-9AD305475CEF}" srcOrd="6" destOrd="0" presId="urn:microsoft.com/office/officeart/2005/8/layout/default"/>
    <dgm:cxn modelId="{AA509D05-5C40-4392-A3C0-6E8FAECABA62}" type="presParOf" srcId="{78014AAE-4B58-4D32-BAC9-D745B7FB9126}" destId="{756649F6-9004-4893-BB6D-792209ED2F92}" srcOrd="7" destOrd="0" presId="urn:microsoft.com/office/officeart/2005/8/layout/default"/>
    <dgm:cxn modelId="{25EAD4B8-26CA-413E-B2CC-797AB63CA8C8}" type="presParOf" srcId="{78014AAE-4B58-4D32-BAC9-D745B7FB9126}" destId="{2FA06DA5-0F20-4BD7-A7F1-CEF0F27FABA0}" srcOrd="8" destOrd="0" presId="urn:microsoft.com/office/officeart/2005/8/layout/default"/>
    <dgm:cxn modelId="{52D3F706-09D5-4827-ACC1-C26C4BEADAB1}" type="presParOf" srcId="{78014AAE-4B58-4D32-BAC9-D745B7FB9126}" destId="{FBB6E10B-E1EC-4943-B489-0B6887785283}" srcOrd="9" destOrd="0" presId="urn:microsoft.com/office/officeart/2005/8/layout/default"/>
    <dgm:cxn modelId="{7043A9DC-ADBF-4222-BF57-FCFC27895A76}" type="presParOf" srcId="{78014AAE-4B58-4D32-BAC9-D745B7FB9126}" destId="{56E7C23A-F9F6-4825-A685-FAE670714276}" srcOrd="10" destOrd="0" presId="urn:microsoft.com/office/officeart/2005/8/layout/default"/>
    <dgm:cxn modelId="{593C95AC-D096-4494-9E46-F15D0E15FC38}" type="presParOf" srcId="{78014AAE-4B58-4D32-BAC9-D745B7FB9126}" destId="{E2ADA09D-68B1-44C4-B82A-D056A220574D}" srcOrd="11" destOrd="0" presId="urn:microsoft.com/office/officeart/2005/8/layout/default"/>
    <dgm:cxn modelId="{01F6E314-8CEE-4E10-A3DA-5F3075077C96}" type="presParOf" srcId="{78014AAE-4B58-4D32-BAC9-D745B7FB9126}" destId="{09E941D2-F576-4FD3-86EF-6E4205D42FA2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0A5F39F-825C-4096-A524-FE3E8C857C2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5BF624-3F3F-44F4-8566-FFFCBEE63C33}">
      <dgm:prSet phldrT="[Текст]"/>
      <dgm:spPr>
        <a:solidFill>
          <a:srgbClr val="C0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1) документы на имеющееся оборудование и приборы, а также документы о проведении их поверок и испытаний;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4D9E5259-C6F6-4CC5-8D3A-B3D7A2A43A97}" type="parTrans" cxnId="{5EBD4BBB-747E-4348-AF2C-7DD1FB00BE35}">
      <dgm:prSet/>
      <dgm:spPr/>
      <dgm:t>
        <a:bodyPr/>
        <a:lstStyle/>
        <a:p>
          <a:endParaRPr lang="ru-RU"/>
        </a:p>
      </dgm:t>
    </dgm:pt>
    <dgm:pt modelId="{F249D107-A32A-470E-BE07-09F1D37FF0A4}" type="sibTrans" cxnId="{5EBD4BBB-747E-4348-AF2C-7DD1FB00BE35}">
      <dgm:prSet/>
      <dgm:spPr/>
      <dgm:t>
        <a:bodyPr/>
        <a:lstStyle/>
        <a:p>
          <a:endParaRPr lang="ru-RU"/>
        </a:p>
      </dgm:t>
    </dgm:pt>
    <dgm:pt modelId="{73C83EFA-54E8-48FB-8541-96C7E42A2968}">
      <dgm:prSet/>
      <dgm:spPr>
        <a:solidFill>
          <a:srgbClr val="C0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2) инструкции о порядке проведения радиационного контроля лома и отходов черных металлов и проверки их на взрывобезопасность;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E95118CF-CD7A-4516-A53B-83DB165F9FB9}" type="parTrans" cxnId="{D2492D58-B5D7-4D8F-962E-5549161399ED}">
      <dgm:prSet/>
      <dgm:spPr/>
      <dgm:t>
        <a:bodyPr/>
        <a:lstStyle/>
        <a:p>
          <a:endParaRPr lang="ru-RU"/>
        </a:p>
      </dgm:t>
    </dgm:pt>
    <dgm:pt modelId="{22D15728-78D1-4D35-9607-941771F82648}" type="sibTrans" cxnId="{D2492D58-B5D7-4D8F-962E-5549161399ED}">
      <dgm:prSet/>
      <dgm:spPr/>
      <dgm:t>
        <a:bodyPr/>
        <a:lstStyle/>
        <a:p>
          <a:endParaRPr lang="ru-RU"/>
        </a:p>
      </dgm:t>
    </dgm:pt>
    <dgm:pt modelId="{EF19482D-A975-4C0C-9C0F-5EFD848EF39A}">
      <dgm:prSet/>
      <dgm:spPr>
        <a:solidFill>
          <a:srgbClr val="C0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3) инструкция о порядке действий при обнаружении радиоактивных лома и отходов черных металлов;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D134EB30-E4A6-49E7-AC69-39A6A21D1304}" type="parTrans" cxnId="{2BF18BFE-FEE4-4513-B21F-F6FF9D701CF4}">
      <dgm:prSet/>
      <dgm:spPr/>
      <dgm:t>
        <a:bodyPr/>
        <a:lstStyle/>
        <a:p>
          <a:endParaRPr lang="ru-RU"/>
        </a:p>
      </dgm:t>
    </dgm:pt>
    <dgm:pt modelId="{97655353-95C8-4205-9C5C-E36575F78801}" type="sibTrans" cxnId="{2BF18BFE-FEE4-4513-B21F-F6FF9D701CF4}">
      <dgm:prSet/>
      <dgm:spPr/>
      <dgm:t>
        <a:bodyPr/>
        <a:lstStyle/>
        <a:p>
          <a:endParaRPr lang="ru-RU"/>
        </a:p>
      </dgm:t>
    </dgm:pt>
    <dgm:pt modelId="{732A502A-1114-48D2-AF9C-FDCB2EA908D4}">
      <dgm:prSet/>
      <dgm:spPr>
        <a:solidFill>
          <a:srgbClr val="C0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4) инструкция о порядке действий при обнаружении взрывоопасных предметов.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037F46B0-1F10-443B-9531-F6853D79E8BC}" type="parTrans" cxnId="{98B07FD0-9D2B-40D3-BB12-14E1EA285B5C}">
      <dgm:prSet/>
      <dgm:spPr/>
      <dgm:t>
        <a:bodyPr/>
        <a:lstStyle/>
        <a:p>
          <a:endParaRPr lang="ru-RU"/>
        </a:p>
      </dgm:t>
    </dgm:pt>
    <dgm:pt modelId="{1854F83B-4E41-4D5C-999C-EA5132786FC8}" type="sibTrans" cxnId="{98B07FD0-9D2B-40D3-BB12-14E1EA285B5C}">
      <dgm:prSet/>
      <dgm:spPr/>
      <dgm:t>
        <a:bodyPr/>
        <a:lstStyle/>
        <a:p>
          <a:endParaRPr lang="ru-RU"/>
        </a:p>
      </dgm:t>
    </dgm:pt>
    <dgm:pt modelId="{4171598C-E2F6-4077-A87E-FA774DC7C051}" type="pres">
      <dgm:prSet presAssocID="{B0A5F39F-825C-4096-A524-FE3E8C857C2A}" presName="diagram" presStyleCnt="0">
        <dgm:presLayoutVars>
          <dgm:dir/>
          <dgm:resizeHandles val="exact"/>
        </dgm:presLayoutVars>
      </dgm:prSet>
      <dgm:spPr/>
    </dgm:pt>
    <dgm:pt modelId="{0759AB76-FD11-45D5-ACB8-76724E124EC3}" type="pres">
      <dgm:prSet presAssocID="{3D5BF624-3F3F-44F4-8566-FFFCBEE63C3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FA8E9A-19EE-4BD5-89B1-7784ACFD8C7F}" type="pres">
      <dgm:prSet presAssocID="{F249D107-A32A-470E-BE07-09F1D37FF0A4}" presName="sibTrans" presStyleCnt="0"/>
      <dgm:spPr/>
    </dgm:pt>
    <dgm:pt modelId="{B8D72DB9-0CBB-4AD7-B57F-09A2C28581F8}" type="pres">
      <dgm:prSet presAssocID="{73C83EFA-54E8-48FB-8541-96C7E42A2968}" presName="node" presStyleLbl="node1" presStyleIdx="1" presStyleCnt="4">
        <dgm:presLayoutVars>
          <dgm:bulletEnabled val="1"/>
        </dgm:presLayoutVars>
      </dgm:prSet>
      <dgm:spPr/>
    </dgm:pt>
    <dgm:pt modelId="{F91F1BCA-AD27-404C-A823-8155168A13A3}" type="pres">
      <dgm:prSet presAssocID="{22D15728-78D1-4D35-9607-941771F82648}" presName="sibTrans" presStyleCnt="0"/>
      <dgm:spPr/>
    </dgm:pt>
    <dgm:pt modelId="{F4285CBE-E2E7-40E8-9D1D-D16EF943E0CB}" type="pres">
      <dgm:prSet presAssocID="{EF19482D-A975-4C0C-9C0F-5EFD848EF39A}" presName="node" presStyleLbl="node1" presStyleIdx="2" presStyleCnt="4">
        <dgm:presLayoutVars>
          <dgm:bulletEnabled val="1"/>
        </dgm:presLayoutVars>
      </dgm:prSet>
      <dgm:spPr/>
    </dgm:pt>
    <dgm:pt modelId="{7A580198-C7E4-4582-9F2F-36E6E9C68732}" type="pres">
      <dgm:prSet presAssocID="{97655353-95C8-4205-9C5C-E36575F78801}" presName="sibTrans" presStyleCnt="0"/>
      <dgm:spPr/>
    </dgm:pt>
    <dgm:pt modelId="{28E2A31D-8880-46B0-9C2F-762E68C6AEB7}" type="pres">
      <dgm:prSet presAssocID="{732A502A-1114-48D2-AF9C-FDCB2EA908D4}" presName="node" presStyleLbl="node1" presStyleIdx="3" presStyleCnt="4">
        <dgm:presLayoutVars>
          <dgm:bulletEnabled val="1"/>
        </dgm:presLayoutVars>
      </dgm:prSet>
      <dgm:spPr/>
    </dgm:pt>
  </dgm:ptLst>
  <dgm:cxnLst>
    <dgm:cxn modelId="{1E5A8910-2B5D-44B9-BA93-169E2BBEC991}" type="presOf" srcId="{B0A5F39F-825C-4096-A524-FE3E8C857C2A}" destId="{4171598C-E2F6-4077-A87E-FA774DC7C051}" srcOrd="0" destOrd="0" presId="urn:microsoft.com/office/officeart/2005/8/layout/default"/>
    <dgm:cxn modelId="{5EBD4BBB-747E-4348-AF2C-7DD1FB00BE35}" srcId="{B0A5F39F-825C-4096-A524-FE3E8C857C2A}" destId="{3D5BF624-3F3F-44F4-8566-FFFCBEE63C33}" srcOrd="0" destOrd="0" parTransId="{4D9E5259-C6F6-4CC5-8D3A-B3D7A2A43A97}" sibTransId="{F249D107-A32A-470E-BE07-09F1D37FF0A4}"/>
    <dgm:cxn modelId="{37653DEB-D3B4-46D6-BD66-B8C6119B566F}" type="presOf" srcId="{732A502A-1114-48D2-AF9C-FDCB2EA908D4}" destId="{28E2A31D-8880-46B0-9C2F-762E68C6AEB7}" srcOrd="0" destOrd="0" presId="urn:microsoft.com/office/officeart/2005/8/layout/default"/>
    <dgm:cxn modelId="{80F3880B-40C7-4DF9-BCF0-C58DF2A43C9A}" type="presOf" srcId="{73C83EFA-54E8-48FB-8541-96C7E42A2968}" destId="{B8D72DB9-0CBB-4AD7-B57F-09A2C28581F8}" srcOrd="0" destOrd="0" presId="urn:microsoft.com/office/officeart/2005/8/layout/default"/>
    <dgm:cxn modelId="{D2492D58-B5D7-4D8F-962E-5549161399ED}" srcId="{B0A5F39F-825C-4096-A524-FE3E8C857C2A}" destId="{73C83EFA-54E8-48FB-8541-96C7E42A2968}" srcOrd="1" destOrd="0" parTransId="{E95118CF-CD7A-4516-A53B-83DB165F9FB9}" sibTransId="{22D15728-78D1-4D35-9607-941771F82648}"/>
    <dgm:cxn modelId="{85A0F2DB-5C3C-4F02-9B5C-62B72EFDF937}" type="presOf" srcId="{3D5BF624-3F3F-44F4-8566-FFFCBEE63C33}" destId="{0759AB76-FD11-45D5-ACB8-76724E124EC3}" srcOrd="0" destOrd="0" presId="urn:microsoft.com/office/officeart/2005/8/layout/default"/>
    <dgm:cxn modelId="{7CECDE72-FA08-4F0E-8F4C-6DE2DE7C8228}" type="presOf" srcId="{EF19482D-A975-4C0C-9C0F-5EFD848EF39A}" destId="{F4285CBE-E2E7-40E8-9D1D-D16EF943E0CB}" srcOrd="0" destOrd="0" presId="urn:microsoft.com/office/officeart/2005/8/layout/default"/>
    <dgm:cxn modelId="{98B07FD0-9D2B-40D3-BB12-14E1EA285B5C}" srcId="{B0A5F39F-825C-4096-A524-FE3E8C857C2A}" destId="{732A502A-1114-48D2-AF9C-FDCB2EA908D4}" srcOrd="3" destOrd="0" parTransId="{037F46B0-1F10-443B-9531-F6853D79E8BC}" sibTransId="{1854F83B-4E41-4D5C-999C-EA5132786FC8}"/>
    <dgm:cxn modelId="{2BF18BFE-FEE4-4513-B21F-F6FF9D701CF4}" srcId="{B0A5F39F-825C-4096-A524-FE3E8C857C2A}" destId="{EF19482D-A975-4C0C-9C0F-5EFD848EF39A}" srcOrd="2" destOrd="0" parTransId="{D134EB30-E4A6-49E7-AC69-39A6A21D1304}" sibTransId="{97655353-95C8-4205-9C5C-E36575F78801}"/>
    <dgm:cxn modelId="{1A82247E-05DB-4E28-8DE4-856EF3FAA35B}" type="presParOf" srcId="{4171598C-E2F6-4077-A87E-FA774DC7C051}" destId="{0759AB76-FD11-45D5-ACB8-76724E124EC3}" srcOrd="0" destOrd="0" presId="urn:microsoft.com/office/officeart/2005/8/layout/default"/>
    <dgm:cxn modelId="{9FF83887-F611-4544-A6E3-F6AC89C856FD}" type="presParOf" srcId="{4171598C-E2F6-4077-A87E-FA774DC7C051}" destId="{F5FA8E9A-19EE-4BD5-89B1-7784ACFD8C7F}" srcOrd="1" destOrd="0" presId="urn:microsoft.com/office/officeart/2005/8/layout/default"/>
    <dgm:cxn modelId="{8C75B79A-D75C-4ABA-A011-8F589AB8BAE5}" type="presParOf" srcId="{4171598C-E2F6-4077-A87E-FA774DC7C051}" destId="{B8D72DB9-0CBB-4AD7-B57F-09A2C28581F8}" srcOrd="2" destOrd="0" presId="urn:microsoft.com/office/officeart/2005/8/layout/default"/>
    <dgm:cxn modelId="{3FF24F31-0DD2-44AB-85F0-0A4A2C86A206}" type="presParOf" srcId="{4171598C-E2F6-4077-A87E-FA774DC7C051}" destId="{F91F1BCA-AD27-404C-A823-8155168A13A3}" srcOrd="3" destOrd="0" presId="urn:microsoft.com/office/officeart/2005/8/layout/default"/>
    <dgm:cxn modelId="{B2303B72-3644-48F2-A8BC-170A7B0F5096}" type="presParOf" srcId="{4171598C-E2F6-4077-A87E-FA774DC7C051}" destId="{F4285CBE-E2E7-40E8-9D1D-D16EF943E0CB}" srcOrd="4" destOrd="0" presId="urn:microsoft.com/office/officeart/2005/8/layout/default"/>
    <dgm:cxn modelId="{A7B177D9-9BF2-4A8C-A068-44452A8A5233}" type="presParOf" srcId="{4171598C-E2F6-4077-A87E-FA774DC7C051}" destId="{7A580198-C7E4-4582-9F2F-36E6E9C68732}" srcOrd="5" destOrd="0" presId="urn:microsoft.com/office/officeart/2005/8/layout/default"/>
    <dgm:cxn modelId="{E8E1BC16-98EC-46F5-A200-15450F34CEF5}" type="presParOf" srcId="{4171598C-E2F6-4077-A87E-FA774DC7C051}" destId="{28E2A31D-8880-46B0-9C2F-762E68C6AEB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B666E67-29D4-4772-850F-EBA4B34E487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B201A9-C423-4474-B57D-A75F024EABF5}">
      <dgm:prSet phldrT="[Текст]"/>
      <dgm:spPr>
        <a:solidFill>
          <a:srgbClr val="C0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Наличие следующих работников: 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1CA4E8A5-B8F0-4A9B-91F5-CF095DDDE256}" type="parTrans" cxnId="{7A72978D-91E7-438B-BFAF-79171C7934E3}">
      <dgm:prSet/>
      <dgm:spPr/>
      <dgm:t>
        <a:bodyPr/>
        <a:lstStyle/>
        <a:p>
          <a:endParaRPr lang="ru-RU"/>
        </a:p>
      </dgm:t>
    </dgm:pt>
    <dgm:pt modelId="{7EA02760-6CF5-4A9A-8FBB-9A188736FD86}" type="sibTrans" cxnId="{7A72978D-91E7-438B-BFAF-79171C7934E3}">
      <dgm:prSet/>
      <dgm:spPr/>
      <dgm:t>
        <a:bodyPr/>
        <a:lstStyle/>
        <a:p>
          <a:endParaRPr lang="ru-RU"/>
        </a:p>
      </dgm:t>
    </dgm:pt>
    <dgm:pt modelId="{C3A3A6F4-B7B9-46D6-8F9C-97798A16C1A0}">
      <dgm:prSet phldrT="[Текст]"/>
      <dgm:spPr>
        <a:solidFill>
          <a:srgbClr val="C0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Наличие площадки с твердым (асфальтовым, бетонным) покрытием, предназначенной для хранения лома и отходов металлов, 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B8854163-529E-4D3F-963B-7D857B2DDD57}" type="parTrans" cxnId="{0925312A-2A14-470B-A032-3755ECE2AE12}">
      <dgm:prSet/>
      <dgm:spPr/>
      <dgm:t>
        <a:bodyPr/>
        <a:lstStyle/>
        <a:p>
          <a:endParaRPr lang="ru-RU"/>
        </a:p>
      </dgm:t>
    </dgm:pt>
    <dgm:pt modelId="{DB619A83-FA64-47BD-8BFE-35E3DBF7AD37}" type="sibTrans" cxnId="{0925312A-2A14-470B-A032-3755ECE2AE12}">
      <dgm:prSet/>
      <dgm:spPr/>
      <dgm:t>
        <a:bodyPr/>
        <a:lstStyle/>
        <a:p>
          <a:endParaRPr lang="ru-RU"/>
        </a:p>
      </dgm:t>
    </dgm:pt>
    <dgm:pt modelId="{36F79721-61FC-4640-AAE9-6D69A6817B81}">
      <dgm:prSet phldrT="[Текст]"/>
      <dgm:spPr>
        <a:solidFill>
          <a:srgbClr val="C0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контролер лома и отходов металла 2 разряда - на каждом объекте по приему лома и отходов черных металлов;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371B3162-2436-4062-8D98-9939D05BBC05}" type="parTrans" cxnId="{E444F2D6-97E7-429F-B1A4-5BACFA216ADF}">
      <dgm:prSet/>
      <dgm:spPr/>
      <dgm:t>
        <a:bodyPr/>
        <a:lstStyle/>
        <a:p>
          <a:endParaRPr lang="ru-RU"/>
        </a:p>
      </dgm:t>
    </dgm:pt>
    <dgm:pt modelId="{07ED6743-BBF0-4FE0-8D52-992F02CB003C}" type="sibTrans" cxnId="{E444F2D6-97E7-429F-B1A4-5BACFA216ADF}">
      <dgm:prSet/>
      <dgm:spPr/>
      <dgm:t>
        <a:bodyPr/>
        <a:lstStyle/>
        <a:p>
          <a:endParaRPr lang="ru-RU"/>
        </a:p>
      </dgm:t>
    </dgm:pt>
    <dgm:pt modelId="{FE3EF6B6-DC2C-4BAF-8C8C-A2463D7BE749}">
      <dgm:prSet/>
      <dgm:spPr>
        <a:solidFill>
          <a:srgbClr val="C0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прессовщик лома и отходов металла 1 разряда - не менее чем на одном из объектов по приему лома и отходов черных металлов в пределах территории субъекта Российской Федерации;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33C8A3F5-D9B2-48D0-9394-E2D2BCA4B0CA}" type="parTrans" cxnId="{77363D24-5367-41BB-A6AF-CC8F14C57FF2}">
      <dgm:prSet/>
      <dgm:spPr/>
      <dgm:t>
        <a:bodyPr/>
        <a:lstStyle/>
        <a:p>
          <a:endParaRPr lang="ru-RU"/>
        </a:p>
      </dgm:t>
    </dgm:pt>
    <dgm:pt modelId="{9825348E-A82E-4543-A27E-FEFD7818410E}" type="sibTrans" cxnId="{77363D24-5367-41BB-A6AF-CC8F14C57FF2}">
      <dgm:prSet/>
      <dgm:spPr/>
      <dgm:t>
        <a:bodyPr/>
        <a:lstStyle/>
        <a:p>
          <a:endParaRPr lang="ru-RU"/>
        </a:p>
      </dgm:t>
    </dgm:pt>
    <dgm:pt modelId="{8287F98C-882E-4F9A-A741-93582CBB1B3A}">
      <dgm:prSet/>
      <dgm:spPr>
        <a:solidFill>
          <a:srgbClr val="C0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лица, ответственного за проведение радиационного контроля лома и отходов черных металлов;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C48CF0F2-589E-4595-9619-286BF5C61529}" type="parTrans" cxnId="{B2BAF9C1-B46B-4197-A65C-610477D45819}">
      <dgm:prSet/>
      <dgm:spPr/>
      <dgm:t>
        <a:bodyPr/>
        <a:lstStyle/>
        <a:p>
          <a:endParaRPr lang="ru-RU"/>
        </a:p>
      </dgm:t>
    </dgm:pt>
    <dgm:pt modelId="{4201621F-AF51-40F0-8816-D256EFDCA375}" type="sibTrans" cxnId="{B2BAF9C1-B46B-4197-A65C-610477D45819}">
      <dgm:prSet/>
      <dgm:spPr/>
      <dgm:t>
        <a:bodyPr/>
        <a:lstStyle/>
        <a:p>
          <a:endParaRPr lang="ru-RU"/>
        </a:p>
      </dgm:t>
    </dgm:pt>
    <dgm:pt modelId="{5551DCE6-F6A8-4139-B140-F7963DF4E23C}">
      <dgm:prSet/>
      <dgm:spPr>
        <a:solidFill>
          <a:srgbClr val="C0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лица, ответственного за проведение контроля лома и отходов черных металлов на взрывобезопасность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32630C97-5916-4180-9D5D-80ECCEDE6849}" type="parTrans" cxnId="{BD4EA056-DDF3-4131-A868-B1C5E49AB922}">
      <dgm:prSet/>
      <dgm:spPr/>
      <dgm:t>
        <a:bodyPr/>
        <a:lstStyle/>
        <a:p>
          <a:endParaRPr lang="ru-RU"/>
        </a:p>
      </dgm:t>
    </dgm:pt>
    <dgm:pt modelId="{DE2E9B93-CFF0-442F-808A-3E0626EBB174}" type="sibTrans" cxnId="{BD4EA056-DDF3-4131-A868-B1C5E49AB922}">
      <dgm:prSet/>
      <dgm:spPr/>
      <dgm:t>
        <a:bodyPr/>
        <a:lstStyle/>
        <a:p>
          <a:endParaRPr lang="ru-RU"/>
        </a:p>
      </dgm:t>
    </dgm:pt>
    <dgm:pt modelId="{5E7DCF4B-F93C-4179-863E-25BC82D103FC}">
      <dgm:prSet/>
      <dgm:spPr>
        <a:solidFill>
          <a:srgbClr val="C0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Наличие оборудования для проведения радиационного контроля лома и отходов черных металлов;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0805DE97-D8F4-484E-89C8-A16968EBC5FE}" type="parTrans" cxnId="{286423E0-5E5B-4872-BE1E-620AE42FFECE}">
      <dgm:prSet/>
      <dgm:spPr/>
      <dgm:t>
        <a:bodyPr/>
        <a:lstStyle/>
        <a:p>
          <a:endParaRPr lang="ru-RU"/>
        </a:p>
      </dgm:t>
    </dgm:pt>
    <dgm:pt modelId="{3ECD68FF-EA77-4ED3-919D-B9AC295DF19C}" type="sibTrans" cxnId="{286423E0-5E5B-4872-BE1E-620AE42FFECE}">
      <dgm:prSet/>
      <dgm:spPr/>
      <dgm:t>
        <a:bodyPr/>
        <a:lstStyle/>
        <a:p>
          <a:endParaRPr lang="ru-RU"/>
        </a:p>
      </dgm:t>
    </dgm:pt>
    <dgm:pt modelId="{D7375654-EB4A-4B40-8DAB-43A8B48E7714}">
      <dgm:prSet/>
      <dgm:spPr>
        <a:solidFill>
          <a:srgbClr val="C0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Оборудования для определения химического состава лома и отходов цветных металлов;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956859FB-4A33-4370-A919-F643CAD85C6C}" type="parTrans" cxnId="{8BCBA57B-628B-45C8-BC11-3DF117CC6606}">
      <dgm:prSet/>
      <dgm:spPr/>
      <dgm:t>
        <a:bodyPr/>
        <a:lstStyle/>
        <a:p>
          <a:endParaRPr lang="ru-RU"/>
        </a:p>
      </dgm:t>
    </dgm:pt>
    <dgm:pt modelId="{A959920A-53E6-4F17-BD0F-C5B1C1311C63}" type="sibTrans" cxnId="{8BCBA57B-628B-45C8-BC11-3DF117CC6606}">
      <dgm:prSet/>
      <dgm:spPr/>
      <dgm:t>
        <a:bodyPr/>
        <a:lstStyle/>
        <a:p>
          <a:endParaRPr lang="ru-RU"/>
        </a:p>
      </dgm:t>
    </dgm:pt>
    <dgm:pt modelId="{A2675984-CEF8-4E44-8FA1-E03FEA504739}">
      <dgm:prSet/>
      <dgm:spPr>
        <a:solidFill>
          <a:srgbClr val="C0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Наличие пресса для пакетирования лома черных металлов (с усилием прессования не менее 2500 кН), либо пресс-ножниц (с усилием реза не менее 3000 кН), либо установки для дробления и сортировки легковесного лома (с мощностью привода не менее 495 кВт);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BA11C8A5-05A0-4CE5-83D6-D30C6548F4E8}" type="parTrans" cxnId="{CFFAC89F-9E9D-42E6-A133-64DC38BA0DD1}">
      <dgm:prSet/>
      <dgm:spPr/>
      <dgm:t>
        <a:bodyPr/>
        <a:lstStyle/>
        <a:p>
          <a:endParaRPr lang="ru-RU"/>
        </a:p>
      </dgm:t>
    </dgm:pt>
    <dgm:pt modelId="{86840D1F-573A-449F-888D-179AE8C5FC66}" type="sibTrans" cxnId="{CFFAC89F-9E9D-42E6-A133-64DC38BA0DD1}">
      <dgm:prSet/>
      <dgm:spPr/>
      <dgm:t>
        <a:bodyPr/>
        <a:lstStyle/>
        <a:p>
          <a:endParaRPr lang="ru-RU"/>
        </a:p>
      </dgm:t>
    </dgm:pt>
    <dgm:pt modelId="{AF75C1AB-F2EB-446F-8A99-5548D14F8321}">
      <dgm:prSet/>
      <dgm:spPr>
        <a:solidFill>
          <a:srgbClr val="C0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Оборудования для сортировки или измельчения стружки.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8FCE4889-09CB-47BF-B3C7-34BCCB074343}" type="parTrans" cxnId="{EC438BFD-1D91-4B20-AF15-826D74F51526}">
      <dgm:prSet/>
      <dgm:spPr/>
      <dgm:t>
        <a:bodyPr/>
        <a:lstStyle/>
        <a:p>
          <a:endParaRPr lang="ru-RU"/>
        </a:p>
      </dgm:t>
    </dgm:pt>
    <dgm:pt modelId="{A1D6C7BA-2047-43B3-883E-553B65861EE4}" type="sibTrans" cxnId="{EC438BFD-1D91-4B20-AF15-826D74F51526}">
      <dgm:prSet/>
      <dgm:spPr/>
      <dgm:t>
        <a:bodyPr/>
        <a:lstStyle/>
        <a:p>
          <a:endParaRPr lang="ru-RU"/>
        </a:p>
      </dgm:t>
    </dgm:pt>
    <dgm:pt modelId="{339A398A-DBAB-451E-920D-BD7FC3E15474}" type="pres">
      <dgm:prSet presAssocID="{7B666E67-29D4-4772-850F-EBA4B34E487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53E187-5C3A-46D4-B70A-07E24DDAA18B}" type="pres">
      <dgm:prSet presAssocID="{92B201A9-C423-4474-B57D-A75F024EABF5}" presName="node" presStyleLbl="node1" presStyleIdx="0" presStyleCnt="6" custScaleY="1430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D0F514-2562-430E-AA49-43B2AEB8FDA4}" type="pres">
      <dgm:prSet presAssocID="{7EA02760-6CF5-4A9A-8FBB-9A188736FD86}" presName="sibTrans" presStyleCnt="0"/>
      <dgm:spPr/>
    </dgm:pt>
    <dgm:pt modelId="{DD2190F4-0F21-4F6E-9A6B-52649FFBC514}" type="pres">
      <dgm:prSet presAssocID="{C3A3A6F4-B7B9-46D6-8F9C-97798A16C1A0}" presName="node" presStyleLbl="node1" presStyleIdx="1" presStyleCnt="6" custScaleY="1430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FDD3B1-7B8F-4343-805E-B58FCBBFED34}" type="pres">
      <dgm:prSet presAssocID="{DB619A83-FA64-47BD-8BFE-35E3DBF7AD37}" presName="sibTrans" presStyleCnt="0"/>
      <dgm:spPr/>
    </dgm:pt>
    <dgm:pt modelId="{7074F679-ACE4-4757-B88E-23E31B06FCA7}" type="pres">
      <dgm:prSet presAssocID="{5E7DCF4B-F93C-4179-863E-25BC82D103FC}" presName="node" presStyleLbl="node1" presStyleIdx="2" presStyleCnt="6" custScaleY="1430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27ED27-3B37-4533-BA44-EEF4AB427917}" type="pres">
      <dgm:prSet presAssocID="{3ECD68FF-EA77-4ED3-919D-B9AC295DF19C}" presName="sibTrans" presStyleCnt="0"/>
      <dgm:spPr/>
    </dgm:pt>
    <dgm:pt modelId="{C8F9D474-C313-4199-B61A-CD978DB31666}" type="pres">
      <dgm:prSet presAssocID="{D7375654-EB4A-4B40-8DAB-43A8B48E7714}" presName="node" presStyleLbl="node1" presStyleIdx="3" presStyleCnt="6" custScaleY="1430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F2086A-E2DF-43E4-BD22-B72F585C59F2}" type="pres">
      <dgm:prSet presAssocID="{A959920A-53E6-4F17-BD0F-C5B1C1311C63}" presName="sibTrans" presStyleCnt="0"/>
      <dgm:spPr/>
    </dgm:pt>
    <dgm:pt modelId="{7EC5428B-AE95-4D9A-8276-59BF189C0EC4}" type="pres">
      <dgm:prSet presAssocID="{A2675984-CEF8-4E44-8FA1-E03FEA504739}" presName="node" presStyleLbl="node1" presStyleIdx="4" presStyleCnt="6" custScaleY="1430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BDD684-81FD-4AB8-93E8-DD893E5E37EC}" type="pres">
      <dgm:prSet presAssocID="{86840D1F-573A-449F-888D-179AE8C5FC66}" presName="sibTrans" presStyleCnt="0"/>
      <dgm:spPr/>
    </dgm:pt>
    <dgm:pt modelId="{A140DF92-1F2C-446A-A70D-BEEE78AD1B66}" type="pres">
      <dgm:prSet presAssocID="{AF75C1AB-F2EB-446F-8A99-5548D14F8321}" presName="node" presStyleLbl="node1" presStyleIdx="5" presStyleCnt="6" custScaleY="1430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645D74-07CA-4B2A-917F-8FEDF19ECCDA}" type="presOf" srcId="{C3A3A6F4-B7B9-46D6-8F9C-97798A16C1A0}" destId="{DD2190F4-0F21-4F6E-9A6B-52649FFBC514}" srcOrd="0" destOrd="0" presId="urn:microsoft.com/office/officeart/2005/8/layout/default"/>
    <dgm:cxn modelId="{32EB9F7A-BD18-4B93-9290-59223F12ACD3}" type="presOf" srcId="{36F79721-61FC-4640-AAE9-6D69A6817B81}" destId="{F953E187-5C3A-46D4-B70A-07E24DDAA18B}" srcOrd="0" destOrd="1" presId="urn:microsoft.com/office/officeart/2005/8/layout/default"/>
    <dgm:cxn modelId="{B2BAF9C1-B46B-4197-A65C-610477D45819}" srcId="{92B201A9-C423-4474-B57D-A75F024EABF5}" destId="{8287F98C-882E-4F9A-A741-93582CBB1B3A}" srcOrd="2" destOrd="0" parTransId="{C48CF0F2-589E-4595-9619-286BF5C61529}" sibTransId="{4201621F-AF51-40F0-8816-D256EFDCA375}"/>
    <dgm:cxn modelId="{8B90645F-AA58-41D4-8570-5EE7E3861612}" type="presOf" srcId="{5E7DCF4B-F93C-4179-863E-25BC82D103FC}" destId="{7074F679-ACE4-4757-B88E-23E31B06FCA7}" srcOrd="0" destOrd="0" presId="urn:microsoft.com/office/officeart/2005/8/layout/default"/>
    <dgm:cxn modelId="{8B573F24-795C-443C-93A9-BECF2BC3F63B}" type="presOf" srcId="{D7375654-EB4A-4B40-8DAB-43A8B48E7714}" destId="{C8F9D474-C313-4199-B61A-CD978DB31666}" srcOrd="0" destOrd="0" presId="urn:microsoft.com/office/officeart/2005/8/layout/default"/>
    <dgm:cxn modelId="{CFFAC89F-9E9D-42E6-A133-64DC38BA0DD1}" srcId="{7B666E67-29D4-4772-850F-EBA4B34E4877}" destId="{A2675984-CEF8-4E44-8FA1-E03FEA504739}" srcOrd="4" destOrd="0" parTransId="{BA11C8A5-05A0-4CE5-83D6-D30C6548F4E8}" sibTransId="{86840D1F-573A-449F-888D-179AE8C5FC66}"/>
    <dgm:cxn modelId="{F059510C-C5D4-49E0-9409-85A93AD82B32}" type="presOf" srcId="{92B201A9-C423-4474-B57D-A75F024EABF5}" destId="{F953E187-5C3A-46D4-B70A-07E24DDAA18B}" srcOrd="0" destOrd="0" presId="urn:microsoft.com/office/officeart/2005/8/layout/default"/>
    <dgm:cxn modelId="{7A72978D-91E7-438B-BFAF-79171C7934E3}" srcId="{7B666E67-29D4-4772-850F-EBA4B34E4877}" destId="{92B201A9-C423-4474-B57D-A75F024EABF5}" srcOrd="0" destOrd="0" parTransId="{1CA4E8A5-B8F0-4A9B-91F5-CF095DDDE256}" sibTransId="{7EA02760-6CF5-4A9A-8FBB-9A188736FD86}"/>
    <dgm:cxn modelId="{8BCBA57B-628B-45C8-BC11-3DF117CC6606}" srcId="{7B666E67-29D4-4772-850F-EBA4B34E4877}" destId="{D7375654-EB4A-4B40-8DAB-43A8B48E7714}" srcOrd="3" destOrd="0" parTransId="{956859FB-4A33-4370-A919-F643CAD85C6C}" sibTransId="{A959920A-53E6-4F17-BD0F-C5B1C1311C63}"/>
    <dgm:cxn modelId="{15D01DE1-CD10-448A-9554-0F354D52CC3C}" type="presOf" srcId="{5551DCE6-F6A8-4139-B140-F7963DF4E23C}" destId="{F953E187-5C3A-46D4-B70A-07E24DDAA18B}" srcOrd="0" destOrd="4" presId="urn:microsoft.com/office/officeart/2005/8/layout/default"/>
    <dgm:cxn modelId="{286423E0-5E5B-4872-BE1E-620AE42FFECE}" srcId="{7B666E67-29D4-4772-850F-EBA4B34E4877}" destId="{5E7DCF4B-F93C-4179-863E-25BC82D103FC}" srcOrd="2" destOrd="0" parTransId="{0805DE97-D8F4-484E-89C8-A16968EBC5FE}" sibTransId="{3ECD68FF-EA77-4ED3-919D-B9AC295DF19C}"/>
    <dgm:cxn modelId="{0925312A-2A14-470B-A032-3755ECE2AE12}" srcId="{7B666E67-29D4-4772-850F-EBA4B34E4877}" destId="{C3A3A6F4-B7B9-46D6-8F9C-97798A16C1A0}" srcOrd="1" destOrd="0" parTransId="{B8854163-529E-4D3F-963B-7D857B2DDD57}" sibTransId="{DB619A83-FA64-47BD-8BFE-35E3DBF7AD37}"/>
    <dgm:cxn modelId="{E444F2D6-97E7-429F-B1A4-5BACFA216ADF}" srcId="{92B201A9-C423-4474-B57D-A75F024EABF5}" destId="{36F79721-61FC-4640-AAE9-6D69A6817B81}" srcOrd="0" destOrd="0" parTransId="{371B3162-2436-4062-8D98-9939D05BBC05}" sibTransId="{07ED6743-BBF0-4FE0-8D52-992F02CB003C}"/>
    <dgm:cxn modelId="{BD4EA056-DDF3-4131-A868-B1C5E49AB922}" srcId="{92B201A9-C423-4474-B57D-A75F024EABF5}" destId="{5551DCE6-F6A8-4139-B140-F7963DF4E23C}" srcOrd="3" destOrd="0" parTransId="{32630C97-5916-4180-9D5D-80ECCEDE6849}" sibTransId="{DE2E9B93-CFF0-442F-808A-3E0626EBB174}"/>
    <dgm:cxn modelId="{3CEB4330-91B5-4AD8-9163-924C7E6FE31E}" type="presOf" srcId="{FE3EF6B6-DC2C-4BAF-8C8C-A2463D7BE749}" destId="{F953E187-5C3A-46D4-B70A-07E24DDAA18B}" srcOrd="0" destOrd="2" presId="urn:microsoft.com/office/officeart/2005/8/layout/default"/>
    <dgm:cxn modelId="{EC438BFD-1D91-4B20-AF15-826D74F51526}" srcId="{7B666E67-29D4-4772-850F-EBA4B34E4877}" destId="{AF75C1AB-F2EB-446F-8A99-5548D14F8321}" srcOrd="5" destOrd="0" parTransId="{8FCE4889-09CB-47BF-B3C7-34BCCB074343}" sibTransId="{A1D6C7BA-2047-43B3-883E-553B65861EE4}"/>
    <dgm:cxn modelId="{26F4932A-DB4F-41F2-ADB7-87991CFCBE08}" type="presOf" srcId="{AF75C1AB-F2EB-446F-8A99-5548D14F8321}" destId="{A140DF92-1F2C-446A-A70D-BEEE78AD1B66}" srcOrd="0" destOrd="0" presId="urn:microsoft.com/office/officeart/2005/8/layout/default"/>
    <dgm:cxn modelId="{673D97E5-EB11-432E-9549-DEE318195E6D}" type="presOf" srcId="{A2675984-CEF8-4E44-8FA1-E03FEA504739}" destId="{7EC5428B-AE95-4D9A-8276-59BF189C0EC4}" srcOrd="0" destOrd="0" presId="urn:microsoft.com/office/officeart/2005/8/layout/default"/>
    <dgm:cxn modelId="{77363D24-5367-41BB-A6AF-CC8F14C57FF2}" srcId="{92B201A9-C423-4474-B57D-A75F024EABF5}" destId="{FE3EF6B6-DC2C-4BAF-8C8C-A2463D7BE749}" srcOrd="1" destOrd="0" parTransId="{33C8A3F5-D9B2-48D0-9394-E2D2BCA4B0CA}" sibTransId="{9825348E-A82E-4543-A27E-FEFD7818410E}"/>
    <dgm:cxn modelId="{9127D2D8-1761-4C7F-A996-CBAFDFB2FF92}" type="presOf" srcId="{7B666E67-29D4-4772-850F-EBA4B34E4877}" destId="{339A398A-DBAB-451E-920D-BD7FC3E15474}" srcOrd="0" destOrd="0" presId="urn:microsoft.com/office/officeart/2005/8/layout/default"/>
    <dgm:cxn modelId="{70E5054A-EBA1-4AAE-B64B-34DFEEDEFDC8}" type="presOf" srcId="{8287F98C-882E-4F9A-A741-93582CBB1B3A}" destId="{F953E187-5C3A-46D4-B70A-07E24DDAA18B}" srcOrd="0" destOrd="3" presId="urn:microsoft.com/office/officeart/2005/8/layout/default"/>
    <dgm:cxn modelId="{A27B9B2F-AEC1-46B5-A2B1-681B03D8CDAD}" type="presParOf" srcId="{339A398A-DBAB-451E-920D-BD7FC3E15474}" destId="{F953E187-5C3A-46D4-B70A-07E24DDAA18B}" srcOrd="0" destOrd="0" presId="urn:microsoft.com/office/officeart/2005/8/layout/default"/>
    <dgm:cxn modelId="{DC18D6EA-2AFE-4615-9045-7DBC3783EFEA}" type="presParOf" srcId="{339A398A-DBAB-451E-920D-BD7FC3E15474}" destId="{8BD0F514-2562-430E-AA49-43B2AEB8FDA4}" srcOrd="1" destOrd="0" presId="urn:microsoft.com/office/officeart/2005/8/layout/default"/>
    <dgm:cxn modelId="{E55B8254-ECBC-435B-8A92-C40ACB635E02}" type="presParOf" srcId="{339A398A-DBAB-451E-920D-BD7FC3E15474}" destId="{DD2190F4-0F21-4F6E-9A6B-52649FFBC514}" srcOrd="2" destOrd="0" presId="urn:microsoft.com/office/officeart/2005/8/layout/default"/>
    <dgm:cxn modelId="{D213D413-2C48-43C3-A2B7-BE84A8DC2A00}" type="presParOf" srcId="{339A398A-DBAB-451E-920D-BD7FC3E15474}" destId="{5EFDD3B1-7B8F-4343-805E-B58FCBBFED34}" srcOrd="3" destOrd="0" presId="urn:microsoft.com/office/officeart/2005/8/layout/default"/>
    <dgm:cxn modelId="{9C7F6CB7-8432-4BE4-853B-2129BE9A311C}" type="presParOf" srcId="{339A398A-DBAB-451E-920D-BD7FC3E15474}" destId="{7074F679-ACE4-4757-B88E-23E31B06FCA7}" srcOrd="4" destOrd="0" presId="urn:microsoft.com/office/officeart/2005/8/layout/default"/>
    <dgm:cxn modelId="{0FA5B801-B0DE-400E-81D2-0E0E3D9232A0}" type="presParOf" srcId="{339A398A-DBAB-451E-920D-BD7FC3E15474}" destId="{7627ED27-3B37-4533-BA44-EEF4AB427917}" srcOrd="5" destOrd="0" presId="urn:microsoft.com/office/officeart/2005/8/layout/default"/>
    <dgm:cxn modelId="{B1EE1666-0627-4BC0-83CD-9582E7588BA4}" type="presParOf" srcId="{339A398A-DBAB-451E-920D-BD7FC3E15474}" destId="{C8F9D474-C313-4199-B61A-CD978DB31666}" srcOrd="6" destOrd="0" presId="urn:microsoft.com/office/officeart/2005/8/layout/default"/>
    <dgm:cxn modelId="{98D4EBFF-1170-4CF6-A885-71A8BE075850}" type="presParOf" srcId="{339A398A-DBAB-451E-920D-BD7FC3E15474}" destId="{D9F2086A-E2DF-43E4-BD22-B72F585C59F2}" srcOrd="7" destOrd="0" presId="urn:microsoft.com/office/officeart/2005/8/layout/default"/>
    <dgm:cxn modelId="{EC87B666-522E-4240-A9BE-12BC1EA3B494}" type="presParOf" srcId="{339A398A-DBAB-451E-920D-BD7FC3E15474}" destId="{7EC5428B-AE95-4D9A-8276-59BF189C0EC4}" srcOrd="8" destOrd="0" presId="urn:microsoft.com/office/officeart/2005/8/layout/default"/>
    <dgm:cxn modelId="{B75D28A8-6CF5-4BD7-B07D-A5CE7C305B90}" type="presParOf" srcId="{339A398A-DBAB-451E-920D-BD7FC3E15474}" destId="{2EBDD684-81FD-4AB8-93E8-DD893E5E37EC}" srcOrd="9" destOrd="0" presId="urn:microsoft.com/office/officeart/2005/8/layout/default"/>
    <dgm:cxn modelId="{1D0752A2-C42F-40D3-8F2F-31C5A583A36E}" type="presParOf" srcId="{339A398A-DBAB-451E-920D-BD7FC3E15474}" destId="{A140DF92-1F2C-446A-A70D-BEEE78AD1B6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514C905-6430-4FAB-B02D-809EF3B21B1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5020C3-DCB2-4ADA-AE60-FAC3F3666699}">
      <dgm:prSet phldrT="[Текст]"/>
      <dgm:spPr>
        <a:solidFill>
          <a:srgbClr val="C0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На переоформление – 6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9D87C003-76AB-45E4-85D4-DF0548652DD2}" type="parTrans" cxnId="{F3C75B09-FD19-4A49-A7DC-76DF62873F2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F72E3FA-9BAF-42DA-BB66-389AC7FA0361}" type="sibTrans" cxnId="{F3C75B09-FD19-4A49-A7DC-76DF62873F2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CCF0040-DAB1-4980-BA24-2D943C708993}">
      <dgm:prSet/>
      <dgm:spPr>
        <a:solidFill>
          <a:srgbClr val="C0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На выдачу – 8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34F1713D-0955-4E0F-9EF3-0D24FD1D5F9A}" type="parTrans" cxnId="{06980EC4-4679-41DA-B6F6-9E35B12B239D}">
      <dgm:prSet/>
      <dgm:spPr/>
      <dgm:t>
        <a:bodyPr/>
        <a:lstStyle/>
        <a:p>
          <a:endParaRPr lang="ru-RU"/>
        </a:p>
      </dgm:t>
    </dgm:pt>
    <dgm:pt modelId="{12FB7C7F-5965-4BEE-9C35-C60908EE8FA2}" type="sibTrans" cxnId="{06980EC4-4679-41DA-B6F6-9E35B12B239D}">
      <dgm:prSet/>
      <dgm:spPr/>
      <dgm:t>
        <a:bodyPr/>
        <a:lstStyle/>
        <a:p>
          <a:endParaRPr lang="ru-RU"/>
        </a:p>
      </dgm:t>
    </dgm:pt>
    <dgm:pt modelId="{DAF8F3FD-EA3A-4893-9866-3851A2ECFEFC}">
      <dgm:prSet/>
      <dgm:spPr>
        <a:solidFill>
          <a:srgbClr val="C0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На прекращение – 2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318D5A76-7AAB-4130-A584-60051C97E746}" type="parTrans" cxnId="{36903C04-E3D3-488F-BEB7-747F5EE12D8B}">
      <dgm:prSet/>
      <dgm:spPr/>
      <dgm:t>
        <a:bodyPr/>
        <a:lstStyle/>
        <a:p>
          <a:endParaRPr lang="ru-RU"/>
        </a:p>
      </dgm:t>
    </dgm:pt>
    <dgm:pt modelId="{F04A5F71-8280-4F15-8986-5D6541535AEA}" type="sibTrans" cxnId="{36903C04-E3D3-488F-BEB7-747F5EE12D8B}">
      <dgm:prSet/>
      <dgm:spPr/>
      <dgm:t>
        <a:bodyPr/>
        <a:lstStyle/>
        <a:p>
          <a:endParaRPr lang="ru-RU"/>
        </a:p>
      </dgm:t>
    </dgm:pt>
    <dgm:pt modelId="{ECFAED6C-8977-45B6-B586-C0DE8D82299E}">
      <dgm:prSet/>
      <dgm:spPr>
        <a:solidFill>
          <a:srgbClr val="C0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Отказано в предоставлении лицензии – 1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DBEC69FE-E166-4124-AEAA-930D69A152EB}" type="parTrans" cxnId="{E2CEF47C-E336-4D57-9065-CC47D90CA75E}">
      <dgm:prSet/>
      <dgm:spPr/>
      <dgm:t>
        <a:bodyPr/>
        <a:lstStyle/>
        <a:p>
          <a:endParaRPr lang="ru-RU"/>
        </a:p>
      </dgm:t>
    </dgm:pt>
    <dgm:pt modelId="{E1DBEE10-E823-462E-8E15-0DC8667BEB7D}" type="sibTrans" cxnId="{E2CEF47C-E336-4D57-9065-CC47D90CA75E}">
      <dgm:prSet/>
      <dgm:spPr/>
      <dgm:t>
        <a:bodyPr/>
        <a:lstStyle/>
        <a:p>
          <a:endParaRPr lang="ru-RU"/>
        </a:p>
      </dgm:t>
    </dgm:pt>
    <dgm:pt modelId="{84886EEF-92DD-4685-902D-AB4393F9DEF2}" type="pres">
      <dgm:prSet presAssocID="{1514C905-6430-4FAB-B02D-809EF3B21B1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651561-73D8-4D52-B26D-CECBA03673B6}" type="pres">
      <dgm:prSet presAssocID="{F05020C3-DCB2-4ADA-AE60-FAC3F366669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0B4586-3E68-4729-878F-72C93C023ACE}" type="pres">
      <dgm:prSet presAssocID="{4F72E3FA-9BAF-42DA-BB66-389AC7FA0361}" presName="sibTrans" presStyleCnt="0"/>
      <dgm:spPr/>
    </dgm:pt>
    <dgm:pt modelId="{B63E85B1-7E75-4FB8-8CFD-87CEBD4EC8F5}" type="pres">
      <dgm:prSet presAssocID="{6CCF0040-DAB1-4980-BA24-2D943C70899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7B4CB1-F47C-40D9-8D03-84AF2CC6193E}" type="pres">
      <dgm:prSet presAssocID="{12FB7C7F-5965-4BEE-9C35-C60908EE8FA2}" presName="sibTrans" presStyleCnt="0"/>
      <dgm:spPr/>
    </dgm:pt>
    <dgm:pt modelId="{EF55E4DA-B311-488C-A8D5-ADD7A0DBA9C5}" type="pres">
      <dgm:prSet presAssocID="{DAF8F3FD-EA3A-4893-9866-3851A2ECFEF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F53630-E7CB-4E64-952B-CD1ADE74A658}" type="pres">
      <dgm:prSet presAssocID="{F04A5F71-8280-4F15-8986-5D6541535AEA}" presName="sibTrans" presStyleCnt="0"/>
      <dgm:spPr/>
    </dgm:pt>
    <dgm:pt modelId="{97E4BFEB-641E-4EA6-A086-907AE08518F9}" type="pres">
      <dgm:prSet presAssocID="{ECFAED6C-8977-45B6-B586-C0DE8D82299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CEF47C-E336-4D57-9065-CC47D90CA75E}" srcId="{1514C905-6430-4FAB-B02D-809EF3B21B1D}" destId="{ECFAED6C-8977-45B6-B586-C0DE8D82299E}" srcOrd="3" destOrd="0" parTransId="{DBEC69FE-E166-4124-AEAA-930D69A152EB}" sibTransId="{E1DBEE10-E823-462E-8E15-0DC8667BEB7D}"/>
    <dgm:cxn modelId="{EB72FE28-E44C-480F-B53F-3B156FC9B2CA}" type="presOf" srcId="{F05020C3-DCB2-4ADA-AE60-FAC3F3666699}" destId="{55651561-73D8-4D52-B26D-CECBA03673B6}" srcOrd="0" destOrd="0" presId="urn:microsoft.com/office/officeart/2005/8/layout/default"/>
    <dgm:cxn modelId="{F3C75B09-FD19-4A49-A7DC-76DF62873F2E}" srcId="{1514C905-6430-4FAB-B02D-809EF3B21B1D}" destId="{F05020C3-DCB2-4ADA-AE60-FAC3F3666699}" srcOrd="0" destOrd="0" parTransId="{9D87C003-76AB-45E4-85D4-DF0548652DD2}" sibTransId="{4F72E3FA-9BAF-42DA-BB66-389AC7FA0361}"/>
    <dgm:cxn modelId="{C1A2EA16-E34B-4570-9BF3-44DF5566DF26}" type="presOf" srcId="{DAF8F3FD-EA3A-4893-9866-3851A2ECFEFC}" destId="{EF55E4DA-B311-488C-A8D5-ADD7A0DBA9C5}" srcOrd="0" destOrd="0" presId="urn:microsoft.com/office/officeart/2005/8/layout/default"/>
    <dgm:cxn modelId="{FDEA7BCF-136E-46A4-9629-9000884B0E10}" type="presOf" srcId="{ECFAED6C-8977-45B6-B586-C0DE8D82299E}" destId="{97E4BFEB-641E-4EA6-A086-907AE08518F9}" srcOrd="0" destOrd="0" presId="urn:microsoft.com/office/officeart/2005/8/layout/default"/>
    <dgm:cxn modelId="{D16AC561-AAEE-4423-B73E-8F89F2CD4567}" type="presOf" srcId="{1514C905-6430-4FAB-B02D-809EF3B21B1D}" destId="{84886EEF-92DD-4685-902D-AB4393F9DEF2}" srcOrd="0" destOrd="0" presId="urn:microsoft.com/office/officeart/2005/8/layout/default"/>
    <dgm:cxn modelId="{36903C04-E3D3-488F-BEB7-747F5EE12D8B}" srcId="{1514C905-6430-4FAB-B02D-809EF3B21B1D}" destId="{DAF8F3FD-EA3A-4893-9866-3851A2ECFEFC}" srcOrd="2" destOrd="0" parTransId="{318D5A76-7AAB-4130-A584-60051C97E746}" sibTransId="{F04A5F71-8280-4F15-8986-5D6541535AEA}"/>
    <dgm:cxn modelId="{D6D533C5-7B51-42C5-AB4C-1139D3A68F9D}" type="presOf" srcId="{6CCF0040-DAB1-4980-BA24-2D943C708993}" destId="{B63E85B1-7E75-4FB8-8CFD-87CEBD4EC8F5}" srcOrd="0" destOrd="0" presId="urn:microsoft.com/office/officeart/2005/8/layout/default"/>
    <dgm:cxn modelId="{06980EC4-4679-41DA-B6F6-9E35B12B239D}" srcId="{1514C905-6430-4FAB-B02D-809EF3B21B1D}" destId="{6CCF0040-DAB1-4980-BA24-2D943C708993}" srcOrd="1" destOrd="0" parTransId="{34F1713D-0955-4E0F-9EF3-0D24FD1D5F9A}" sibTransId="{12FB7C7F-5965-4BEE-9C35-C60908EE8FA2}"/>
    <dgm:cxn modelId="{8DA85CCD-9EFD-4B4A-BA04-BA1792C73F1C}" type="presParOf" srcId="{84886EEF-92DD-4685-902D-AB4393F9DEF2}" destId="{55651561-73D8-4D52-B26D-CECBA03673B6}" srcOrd="0" destOrd="0" presId="urn:microsoft.com/office/officeart/2005/8/layout/default"/>
    <dgm:cxn modelId="{E017AA8F-05C3-44CA-A8AB-F0ED15F12068}" type="presParOf" srcId="{84886EEF-92DD-4685-902D-AB4393F9DEF2}" destId="{4E0B4586-3E68-4729-878F-72C93C023ACE}" srcOrd="1" destOrd="0" presId="urn:microsoft.com/office/officeart/2005/8/layout/default"/>
    <dgm:cxn modelId="{BEFB7E0A-F1DD-4A4C-81F4-32EE7A5BBF28}" type="presParOf" srcId="{84886EEF-92DD-4685-902D-AB4393F9DEF2}" destId="{B63E85B1-7E75-4FB8-8CFD-87CEBD4EC8F5}" srcOrd="2" destOrd="0" presId="urn:microsoft.com/office/officeart/2005/8/layout/default"/>
    <dgm:cxn modelId="{DE15FD54-F8B3-4F60-A91E-DB30ACE9D8A1}" type="presParOf" srcId="{84886EEF-92DD-4685-902D-AB4393F9DEF2}" destId="{2B7B4CB1-F47C-40D9-8D03-84AF2CC6193E}" srcOrd="3" destOrd="0" presId="urn:microsoft.com/office/officeart/2005/8/layout/default"/>
    <dgm:cxn modelId="{E223FE39-C8C8-46C1-BA1D-7DE523649C6E}" type="presParOf" srcId="{84886EEF-92DD-4685-902D-AB4393F9DEF2}" destId="{EF55E4DA-B311-488C-A8D5-ADD7A0DBA9C5}" srcOrd="4" destOrd="0" presId="urn:microsoft.com/office/officeart/2005/8/layout/default"/>
    <dgm:cxn modelId="{BE297A6E-CBED-4AFC-9F27-E0436E5E63CA}" type="presParOf" srcId="{84886EEF-92DD-4685-902D-AB4393F9DEF2}" destId="{10F53630-E7CB-4E64-952B-CD1ADE74A658}" srcOrd="5" destOrd="0" presId="urn:microsoft.com/office/officeart/2005/8/layout/default"/>
    <dgm:cxn modelId="{841F1F64-4617-4133-9819-66AA620B7A71}" type="presParOf" srcId="{84886EEF-92DD-4685-902D-AB4393F9DEF2}" destId="{97E4BFEB-641E-4EA6-A086-907AE08518F9}" srcOrd="6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6DB8715-512D-49F3-9ACF-FD27FDA18D2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59EBD0-8DC4-4F60-BD0D-CBEF90F8A119}">
      <dgm:prSet phldrT="[Текст]"/>
      <dgm:spPr>
        <a:solidFill>
          <a:srgbClr val="C0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1) представление соискателем лицензии в лицензирующий орган заявления о предоставлении лицензии, лицензиатом – заявления о переоформлении лицензии;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A86A2E25-1A9A-4BA9-B3D3-6E628D356F40}" type="parTrans" cxnId="{7D3D1922-20C4-4BB4-ACC3-B2C2289D9716}">
      <dgm:prSet/>
      <dgm:spPr/>
      <dgm:t>
        <a:bodyPr/>
        <a:lstStyle/>
        <a:p>
          <a:endParaRPr lang="ru-RU"/>
        </a:p>
      </dgm:t>
    </dgm:pt>
    <dgm:pt modelId="{346627EE-168F-451D-AAD1-38D86BBE6D5C}" type="sibTrans" cxnId="{7D3D1922-20C4-4BB4-ACC3-B2C2289D9716}">
      <dgm:prSet/>
      <dgm:spPr/>
      <dgm:t>
        <a:bodyPr/>
        <a:lstStyle/>
        <a:p>
          <a:endParaRPr lang="ru-RU"/>
        </a:p>
      </dgm:t>
    </dgm:pt>
    <dgm:pt modelId="{AD9F9564-4207-4138-B4B7-39012868B6EE}">
      <dgm:prSet/>
      <dgm:spPr>
        <a:solidFill>
          <a:srgbClr val="C0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2) истечение срока исполнения лицензиатом ранее выданного министерством предписания об устранении выявленного нарушения лицензионных требований;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0ED5E572-02B3-4807-8099-DE03ABB2673B}" type="parTrans" cxnId="{2DA3E913-4E02-41C4-9917-04816ABE63AE}">
      <dgm:prSet/>
      <dgm:spPr/>
      <dgm:t>
        <a:bodyPr/>
        <a:lstStyle/>
        <a:p>
          <a:endParaRPr lang="ru-RU"/>
        </a:p>
      </dgm:t>
    </dgm:pt>
    <dgm:pt modelId="{EF8D6F06-149D-41F7-B04C-6F298F1106EF}" type="sibTrans" cxnId="{2DA3E913-4E02-41C4-9917-04816ABE63AE}">
      <dgm:prSet/>
      <dgm:spPr/>
      <dgm:t>
        <a:bodyPr/>
        <a:lstStyle/>
        <a:p>
          <a:endParaRPr lang="ru-RU"/>
        </a:p>
      </dgm:t>
    </dgm:pt>
    <dgm:pt modelId="{A62D38AD-A7CA-4794-8BDF-7941A7A7D1A1}">
      <dgm:prSet/>
      <dgm:spPr>
        <a:solidFill>
          <a:srgbClr val="C0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3) поступление в министерство обращений или  информации о фактах грубых нарушений лицензиатом лицензионных требований;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47B81E01-6579-49B3-8908-CB2C57EAD9B2}" type="parTrans" cxnId="{D38E2C1D-F035-46F1-9E51-A084BF773E41}">
      <dgm:prSet/>
      <dgm:spPr/>
      <dgm:t>
        <a:bodyPr/>
        <a:lstStyle/>
        <a:p>
          <a:endParaRPr lang="ru-RU"/>
        </a:p>
      </dgm:t>
    </dgm:pt>
    <dgm:pt modelId="{CB1C8578-AC09-4C63-98FF-6150F7B6925D}" type="sibTrans" cxnId="{D38E2C1D-F035-46F1-9E51-A084BF773E41}">
      <dgm:prSet/>
      <dgm:spPr/>
      <dgm:t>
        <a:bodyPr/>
        <a:lstStyle/>
        <a:p>
          <a:endParaRPr lang="ru-RU"/>
        </a:p>
      </dgm:t>
    </dgm:pt>
    <dgm:pt modelId="{AF5DD8BF-1659-4E7B-8666-F9E77C6E761E}">
      <dgm:prSet/>
      <dgm:spPr>
        <a:solidFill>
          <a:srgbClr val="C0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4) истечение срока, на который было приостановлено действие лицензии в соответствии с частями 2 и 3 статьи 20 Федерального закона № 99-ФЗ;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E2D77AD2-8E86-4BAB-A461-89AE83D3DBE2}" type="parTrans" cxnId="{3C8055A2-6B4E-4D0C-91A9-4C36A1DE714E}">
      <dgm:prSet/>
      <dgm:spPr/>
      <dgm:t>
        <a:bodyPr/>
        <a:lstStyle/>
        <a:p>
          <a:endParaRPr lang="ru-RU"/>
        </a:p>
      </dgm:t>
    </dgm:pt>
    <dgm:pt modelId="{412F8721-8ABE-414C-B375-5287A0F7CC95}" type="sibTrans" cxnId="{3C8055A2-6B4E-4D0C-91A9-4C36A1DE714E}">
      <dgm:prSet/>
      <dgm:spPr/>
      <dgm:t>
        <a:bodyPr/>
        <a:lstStyle/>
        <a:p>
          <a:endParaRPr lang="ru-RU"/>
        </a:p>
      </dgm:t>
    </dgm:pt>
    <dgm:pt modelId="{74E23D5C-22B2-4729-8D8C-115DD2BE45F2}">
      <dgm:prSet/>
      <dgm:spPr>
        <a:solidFill>
          <a:srgbClr val="C0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b="1" smtClean="0">
              <a:latin typeface="Arial" pitchFamily="34" charset="0"/>
              <a:cs typeface="Arial" pitchFamily="34" charset="0"/>
            </a:rPr>
            <a:t>5) наличие ходатайства лицензиата о проведении министерством внеплановой выездной проверки в целях установления факта досрочного исполнения предписания министерства;</a:t>
          </a:r>
          <a:endParaRPr lang="ru-RU" b="1">
            <a:latin typeface="Arial" pitchFamily="34" charset="0"/>
            <a:cs typeface="Arial" pitchFamily="34" charset="0"/>
          </a:endParaRPr>
        </a:p>
      </dgm:t>
    </dgm:pt>
    <dgm:pt modelId="{D41DA92E-C400-4A4A-B454-5CFAF1860953}" type="parTrans" cxnId="{92AC562E-CB80-4A2C-B390-822C832F2513}">
      <dgm:prSet/>
      <dgm:spPr/>
      <dgm:t>
        <a:bodyPr/>
        <a:lstStyle/>
        <a:p>
          <a:endParaRPr lang="ru-RU"/>
        </a:p>
      </dgm:t>
    </dgm:pt>
    <dgm:pt modelId="{AFF7EF67-FF50-47CB-B67A-961EE263BF3E}" type="sibTrans" cxnId="{92AC562E-CB80-4A2C-B390-822C832F2513}">
      <dgm:prSet/>
      <dgm:spPr/>
      <dgm:t>
        <a:bodyPr/>
        <a:lstStyle/>
        <a:p>
          <a:endParaRPr lang="ru-RU"/>
        </a:p>
      </dgm:t>
    </dgm:pt>
    <dgm:pt modelId="{1FB79F9A-5816-4AF5-96AE-F930E527B542}">
      <dgm:prSet/>
      <dgm:spPr>
        <a:solidFill>
          <a:srgbClr val="C0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b="1" smtClean="0">
              <a:latin typeface="Arial" pitchFamily="34" charset="0"/>
              <a:cs typeface="Arial" pitchFamily="34" charset="0"/>
            </a:rPr>
            <a:t>6) наличие приказа о проведении проверки, изданного в соответствии с поручением Президента Российской Федерации или Правительства Российской Федерации.</a:t>
          </a:r>
          <a:endParaRPr lang="ru-RU" b="1">
            <a:latin typeface="Arial" pitchFamily="34" charset="0"/>
            <a:cs typeface="Arial" pitchFamily="34" charset="0"/>
          </a:endParaRPr>
        </a:p>
      </dgm:t>
    </dgm:pt>
    <dgm:pt modelId="{5014DAC9-F7BF-40B4-AE31-9BFDB999A841}" type="parTrans" cxnId="{C7C16B9F-7988-43C8-8606-3833D38D4184}">
      <dgm:prSet/>
      <dgm:spPr/>
      <dgm:t>
        <a:bodyPr/>
        <a:lstStyle/>
        <a:p>
          <a:endParaRPr lang="ru-RU"/>
        </a:p>
      </dgm:t>
    </dgm:pt>
    <dgm:pt modelId="{0937BCD7-4CE8-4969-B24A-FABB8EE5301A}" type="sibTrans" cxnId="{C7C16B9F-7988-43C8-8606-3833D38D4184}">
      <dgm:prSet/>
      <dgm:spPr/>
      <dgm:t>
        <a:bodyPr/>
        <a:lstStyle/>
        <a:p>
          <a:endParaRPr lang="ru-RU"/>
        </a:p>
      </dgm:t>
    </dgm:pt>
    <dgm:pt modelId="{053AF2B2-6F58-4A0E-A079-E40EBBB39200}" type="pres">
      <dgm:prSet presAssocID="{B6DB8715-512D-49F3-9ACF-FD27FDA18D2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6FC3FA-9900-4C63-89B2-3C77354F17AF}" type="pres">
      <dgm:prSet presAssocID="{4D59EBD0-8DC4-4F60-BD0D-CBEF90F8A11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A6F797-324F-420D-A0C6-7A154E05CB6B}" type="pres">
      <dgm:prSet presAssocID="{346627EE-168F-451D-AAD1-38D86BBE6D5C}" presName="sibTrans" presStyleCnt="0"/>
      <dgm:spPr/>
    </dgm:pt>
    <dgm:pt modelId="{F8950C9D-F726-4194-813A-69A1B7DA70B8}" type="pres">
      <dgm:prSet presAssocID="{AD9F9564-4207-4138-B4B7-39012868B6E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8E6090-2918-41BB-AA67-67C0AD12F09F}" type="pres">
      <dgm:prSet presAssocID="{EF8D6F06-149D-41F7-B04C-6F298F1106EF}" presName="sibTrans" presStyleCnt="0"/>
      <dgm:spPr/>
    </dgm:pt>
    <dgm:pt modelId="{B23A161D-AAD1-44D6-A2B6-EFFBC0D07F05}" type="pres">
      <dgm:prSet presAssocID="{A62D38AD-A7CA-4794-8BDF-7941A7A7D1A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E31D3A-3FC3-4681-B142-7CE59E40D273}" type="pres">
      <dgm:prSet presAssocID="{CB1C8578-AC09-4C63-98FF-6150F7B6925D}" presName="sibTrans" presStyleCnt="0"/>
      <dgm:spPr/>
    </dgm:pt>
    <dgm:pt modelId="{446C0B82-E5F8-4B10-95C2-259CE723265E}" type="pres">
      <dgm:prSet presAssocID="{AF5DD8BF-1659-4E7B-8666-F9E77C6E761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847416-7743-453B-9AAA-C9179BBE434D}" type="pres">
      <dgm:prSet presAssocID="{412F8721-8ABE-414C-B375-5287A0F7CC95}" presName="sibTrans" presStyleCnt="0"/>
      <dgm:spPr/>
    </dgm:pt>
    <dgm:pt modelId="{D87B0E8C-4301-43BE-8742-62A3B8D7B0FD}" type="pres">
      <dgm:prSet presAssocID="{74E23D5C-22B2-4729-8D8C-115DD2BE45F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11A7CB-8AF7-4C62-ADD5-18591737EC18}" type="pres">
      <dgm:prSet presAssocID="{AFF7EF67-FF50-47CB-B67A-961EE263BF3E}" presName="sibTrans" presStyleCnt="0"/>
      <dgm:spPr/>
    </dgm:pt>
    <dgm:pt modelId="{F37660F5-9457-4185-901B-428659943722}" type="pres">
      <dgm:prSet presAssocID="{1FB79F9A-5816-4AF5-96AE-F930E527B54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3D1922-20C4-4BB4-ACC3-B2C2289D9716}" srcId="{B6DB8715-512D-49F3-9ACF-FD27FDA18D2E}" destId="{4D59EBD0-8DC4-4F60-BD0D-CBEF90F8A119}" srcOrd="0" destOrd="0" parTransId="{A86A2E25-1A9A-4BA9-B3D3-6E628D356F40}" sibTransId="{346627EE-168F-451D-AAD1-38D86BBE6D5C}"/>
    <dgm:cxn modelId="{A9D2C386-705B-4C32-97DD-870A492C60B0}" type="presOf" srcId="{AD9F9564-4207-4138-B4B7-39012868B6EE}" destId="{F8950C9D-F726-4194-813A-69A1B7DA70B8}" srcOrd="0" destOrd="0" presId="urn:microsoft.com/office/officeart/2005/8/layout/default"/>
    <dgm:cxn modelId="{AF0B9B53-0CAD-4962-9FB4-CD8147CA2E9F}" type="presOf" srcId="{AF5DD8BF-1659-4E7B-8666-F9E77C6E761E}" destId="{446C0B82-E5F8-4B10-95C2-259CE723265E}" srcOrd="0" destOrd="0" presId="urn:microsoft.com/office/officeart/2005/8/layout/default"/>
    <dgm:cxn modelId="{0562A7FB-D361-454C-9901-1D45A95B21D7}" type="presOf" srcId="{B6DB8715-512D-49F3-9ACF-FD27FDA18D2E}" destId="{053AF2B2-6F58-4A0E-A079-E40EBBB39200}" srcOrd="0" destOrd="0" presId="urn:microsoft.com/office/officeart/2005/8/layout/default"/>
    <dgm:cxn modelId="{2DA3E913-4E02-41C4-9917-04816ABE63AE}" srcId="{B6DB8715-512D-49F3-9ACF-FD27FDA18D2E}" destId="{AD9F9564-4207-4138-B4B7-39012868B6EE}" srcOrd="1" destOrd="0" parTransId="{0ED5E572-02B3-4807-8099-DE03ABB2673B}" sibTransId="{EF8D6F06-149D-41F7-B04C-6F298F1106EF}"/>
    <dgm:cxn modelId="{3C8055A2-6B4E-4D0C-91A9-4C36A1DE714E}" srcId="{B6DB8715-512D-49F3-9ACF-FD27FDA18D2E}" destId="{AF5DD8BF-1659-4E7B-8666-F9E77C6E761E}" srcOrd="3" destOrd="0" parTransId="{E2D77AD2-8E86-4BAB-A461-89AE83D3DBE2}" sibTransId="{412F8721-8ABE-414C-B375-5287A0F7CC95}"/>
    <dgm:cxn modelId="{AF236F2C-0E9E-41B9-948E-CF0E42AD63AB}" type="presOf" srcId="{74E23D5C-22B2-4729-8D8C-115DD2BE45F2}" destId="{D87B0E8C-4301-43BE-8742-62A3B8D7B0FD}" srcOrd="0" destOrd="0" presId="urn:microsoft.com/office/officeart/2005/8/layout/default"/>
    <dgm:cxn modelId="{D38E2C1D-F035-46F1-9E51-A084BF773E41}" srcId="{B6DB8715-512D-49F3-9ACF-FD27FDA18D2E}" destId="{A62D38AD-A7CA-4794-8BDF-7941A7A7D1A1}" srcOrd="2" destOrd="0" parTransId="{47B81E01-6579-49B3-8908-CB2C57EAD9B2}" sibTransId="{CB1C8578-AC09-4C63-98FF-6150F7B6925D}"/>
    <dgm:cxn modelId="{C7C16B9F-7988-43C8-8606-3833D38D4184}" srcId="{B6DB8715-512D-49F3-9ACF-FD27FDA18D2E}" destId="{1FB79F9A-5816-4AF5-96AE-F930E527B542}" srcOrd="5" destOrd="0" parTransId="{5014DAC9-F7BF-40B4-AE31-9BFDB999A841}" sibTransId="{0937BCD7-4CE8-4969-B24A-FABB8EE5301A}"/>
    <dgm:cxn modelId="{D263342F-5C19-4717-A26B-92A51CC9C23F}" type="presOf" srcId="{1FB79F9A-5816-4AF5-96AE-F930E527B542}" destId="{F37660F5-9457-4185-901B-428659943722}" srcOrd="0" destOrd="0" presId="urn:microsoft.com/office/officeart/2005/8/layout/default"/>
    <dgm:cxn modelId="{92AC562E-CB80-4A2C-B390-822C832F2513}" srcId="{B6DB8715-512D-49F3-9ACF-FD27FDA18D2E}" destId="{74E23D5C-22B2-4729-8D8C-115DD2BE45F2}" srcOrd="4" destOrd="0" parTransId="{D41DA92E-C400-4A4A-B454-5CFAF1860953}" sibTransId="{AFF7EF67-FF50-47CB-B67A-961EE263BF3E}"/>
    <dgm:cxn modelId="{6C1E1432-6BA7-491E-BFB7-CB6747157560}" type="presOf" srcId="{A62D38AD-A7CA-4794-8BDF-7941A7A7D1A1}" destId="{B23A161D-AAD1-44D6-A2B6-EFFBC0D07F05}" srcOrd="0" destOrd="0" presId="urn:microsoft.com/office/officeart/2005/8/layout/default"/>
    <dgm:cxn modelId="{167F3677-EF2C-4095-AB3A-911C454345BB}" type="presOf" srcId="{4D59EBD0-8DC4-4F60-BD0D-CBEF90F8A119}" destId="{F86FC3FA-9900-4C63-89B2-3C77354F17AF}" srcOrd="0" destOrd="0" presId="urn:microsoft.com/office/officeart/2005/8/layout/default"/>
    <dgm:cxn modelId="{149DFA2F-F6EB-4ABC-9D97-65B483274EBC}" type="presParOf" srcId="{053AF2B2-6F58-4A0E-A079-E40EBBB39200}" destId="{F86FC3FA-9900-4C63-89B2-3C77354F17AF}" srcOrd="0" destOrd="0" presId="urn:microsoft.com/office/officeart/2005/8/layout/default"/>
    <dgm:cxn modelId="{396F01A8-6171-47C9-AF06-64FC7E5B30C8}" type="presParOf" srcId="{053AF2B2-6F58-4A0E-A079-E40EBBB39200}" destId="{8CA6F797-324F-420D-A0C6-7A154E05CB6B}" srcOrd="1" destOrd="0" presId="urn:microsoft.com/office/officeart/2005/8/layout/default"/>
    <dgm:cxn modelId="{56631E81-8FAE-4267-BE9F-90162CA8B989}" type="presParOf" srcId="{053AF2B2-6F58-4A0E-A079-E40EBBB39200}" destId="{F8950C9D-F726-4194-813A-69A1B7DA70B8}" srcOrd="2" destOrd="0" presId="urn:microsoft.com/office/officeart/2005/8/layout/default"/>
    <dgm:cxn modelId="{D8B9AE08-AD91-4F8E-BBD3-D80923EC2B4B}" type="presParOf" srcId="{053AF2B2-6F58-4A0E-A079-E40EBBB39200}" destId="{5A8E6090-2918-41BB-AA67-67C0AD12F09F}" srcOrd="3" destOrd="0" presId="urn:microsoft.com/office/officeart/2005/8/layout/default"/>
    <dgm:cxn modelId="{B59014B9-98B8-44BA-A2CD-6CB8CDEA4373}" type="presParOf" srcId="{053AF2B2-6F58-4A0E-A079-E40EBBB39200}" destId="{B23A161D-AAD1-44D6-A2B6-EFFBC0D07F05}" srcOrd="4" destOrd="0" presId="urn:microsoft.com/office/officeart/2005/8/layout/default"/>
    <dgm:cxn modelId="{24ADED20-05DB-4AAE-8F25-FF6C744354CC}" type="presParOf" srcId="{053AF2B2-6F58-4A0E-A079-E40EBBB39200}" destId="{35E31D3A-3FC3-4681-B142-7CE59E40D273}" srcOrd="5" destOrd="0" presId="urn:microsoft.com/office/officeart/2005/8/layout/default"/>
    <dgm:cxn modelId="{B17FA59B-E26F-4E40-B9C2-06A989B88351}" type="presParOf" srcId="{053AF2B2-6F58-4A0E-A079-E40EBBB39200}" destId="{446C0B82-E5F8-4B10-95C2-259CE723265E}" srcOrd="6" destOrd="0" presId="urn:microsoft.com/office/officeart/2005/8/layout/default"/>
    <dgm:cxn modelId="{430D6AC2-E804-47E5-9087-D5ACD2644BD2}" type="presParOf" srcId="{053AF2B2-6F58-4A0E-A079-E40EBBB39200}" destId="{B9847416-7743-453B-9AAA-C9179BBE434D}" srcOrd="7" destOrd="0" presId="urn:microsoft.com/office/officeart/2005/8/layout/default"/>
    <dgm:cxn modelId="{3992FFCB-A654-4CE7-ADB2-10D49A573A02}" type="presParOf" srcId="{053AF2B2-6F58-4A0E-A079-E40EBBB39200}" destId="{D87B0E8C-4301-43BE-8742-62A3B8D7B0FD}" srcOrd="8" destOrd="0" presId="urn:microsoft.com/office/officeart/2005/8/layout/default"/>
    <dgm:cxn modelId="{AE97A61F-AAF2-432A-8DF7-54E3EEE9817F}" type="presParOf" srcId="{053AF2B2-6F58-4A0E-A079-E40EBBB39200}" destId="{0111A7CB-8AF7-4C62-ADD5-18591737EC18}" srcOrd="9" destOrd="0" presId="urn:microsoft.com/office/officeart/2005/8/layout/default"/>
    <dgm:cxn modelId="{29DA1AC1-6EE1-48E3-B34B-7DCC6504BB36}" type="presParOf" srcId="{053AF2B2-6F58-4A0E-A079-E40EBBB39200}" destId="{F37660F5-9457-4185-901B-42865994372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335A92-4570-4331-A5FE-A71A5FAFD07D}">
      <dsp:nvSpPr>
        <dsp:cNvPr id="0" name=""/>
        <dsp:cNvSpPr/>
      </dsp:nvSpPr>
      <dsp:spPr>
        <a:xfrm>
          <a:off x="645993" y="666"/>
          <a:ext cx="3515897" cy="2109538"/>
        </a:xfrm>
        <a:prstGeom prst="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1. </a:t>
          </a: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Выдачу (переоформление, прекращение) лицензии на заготовку, хранение, переработку и реализацию лома черного металла, цветного металла</a:t>
          </a:r>
          <a:endParaRPr lang="ru-RU" sz="16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645993" y="666"/>
        <a:ext cx="3515897" cy="2109538"/>
      </dsp:txXfrm>
    </dsp:sp>
    <dsp:sp modelId="{7F1BC1A9-C7C7-4B83-BE68-DC7AA60F3E88}">
      <dsp:nvSpPr>
        <dsp:cNvPr id="0" name=""/>
        <dsp:cNvSpPr/>
      </dsp:nvSpPr>
      <dsp:spPr>
        <a:xfrm>
          <a:off x="4513479" y="666"/>
          <a:ext cx="3515897" cy="2109538"/>
        </a:xfrm>
        <a:prstGeom prst="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Arial" pitchFamily="34" charset="0"/>
              <a:cs typeface="Arial" pitchFamily="34" charset="0"/>
            </a:rPr>
            <a:t>2. Выдачу копий и дубликатов бланков лицензий</a:t>
          </a:r>
          <a:endParaRPr lang="ru-RU" sz="16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4513479" y="666"/>
        <a:ext cx="3515897" cy="2109538"/>
      </dsp:txXfrm>
    </dsp:sp>
    <dsp:sp modelId="{12C1D60F-EDC7-4A70-A2D2-3957A48D0F94}">
      <dsp:nvSpPr>
        <dsp:cNvPr id="0" name=""/>
        <dsp:cNvSpPr/>
      </dsp:nvSpPr>
      <dsp:spPr>
        <a:xfrm>
          <a:off x="645993" y="2461794"/>
          <a:ext cx="3515897" cy="2109538"/>
        </a:xfrm>
        <a:prstGeom prst="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Arial" pitchFamily="34" charset="0"/>
              <a:cs typeface="Arial" pitchFamily="34" charset="0"/>
            </a:rPr>
            <a:t>3. Лицензионный контроль за соблюдением лицензионных требований при осуществлении деятельности по заготовке, хранению, переработке и реализации лома черного металла, цветного металла</a:t>
          </a:r>
          <a:endParaRPr lang="ru-RU" sz="1600" b="1" kern="1200">
            <a:latin typeface="Arial" pitchFamily="34" charset="0"/>
            <a:cs typeface="Arial" pitchFamily="34" charset="0"/>
          </a:endParaRPr>
        </a:p>
      </dsp:txBody>
      <dsp:txXfrm>
        <a:off x="645993" y="2461794"/>
        <a:ext cx="3515897" cy="2109538"/>
      </dsp:txXfrm>
    </dsp:sp>
    <dsp:sp modelId="{D500823F-9F4D-4D14-97CC-A70E501706A8}">
      <dsp:nvSpPr>
        <dsp:cNvPr id="0" name=""/>
        <dsp:cNvSpPr/>
      </dsp:nvSpPr>
      <dsp:spPr>
        <a:xfrm>
          <a:off x="4513479" y="2461794"/>
          <a:ext cx="3515897" cy="2109538"/>
        </a:xfrm>
        <a:prstGeom prst="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4. Контроль за соответствием соискателя лицензии требованиям, предъявляемым при осуществлении лицензируемого вида деятельности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>
        <a:off x="4513479" y="2461794"/>
        <a:ext cx="3515897" cy="210953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6FC3FA-9900-4C63-89B2-3C77354F17AF}">
      <dsp:nvSpPr>
        <dsp:cNvPr id="0" name=""/>
        <dsp:cNvSpPr/>
      </dsp:nvSpPr>
      <dsp:spPr>
        <a:xfrm>
          <a:off x="693970" y="264"/>
          <a:ext cx="2370190" cy="1422114"/>
        </a:xfrm>
        <a:prstGeom prst="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smtClean="0">
              <a:latin typeface="Arial" pitchFamily="34" charset="0"/>
              <a:cs typeface="Arial" pitchFamily="34" charset="0"/>
            </a:rPr>
            <a:t>1) непосредственно присутствовать при проведении проверки, давать объяснения по вопросам, относящимся к предмету проверки;</a:t>
          </a:r>
          <a:endParaRPr lang="ru-RU" sz="1000" b="1" kern="1200" dirty="0">
            <a:latin typeface="Arial" pitchFamily="34" charset="0"/>
            <a:cs typeface="Arial" pitchFamily="34" charset="0"/>
          </a:endParaRPr>
        </a:p>
      </dsp:txBody>
      <dsp:txXfrm>
        <a:off x="693970" y="264"/>
        <a:ext cx="2370190" cy="1422114"/>
      </dsp:txXfrm>
    </dsp:sp>
    <dsp:sp modelId="{861F80D4-40CC-419B-B47C-6DE7C1C4FEBC}">
      <dsp:nvSpPr>
        <dsp:cNvPr id="0" name=""/>
        <dsp:cNvSpPr/>
      </dsp:nvSpPr>
      <dsp:spPr>
        <a:xfrm>
          <a:off x="3301179" y="264"/>
          <a:ext cx="2370190" cy="1422114"/>
        </a:xfrm>
        <a:prstGeom prst="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Arial" pitchFamily="34" charset="0"/>
              <a:cs typeface="Arial" pitchFamily="34" charset="0"/>
            </a:rPr>
            <a:t>2) получать от министерства, должностных лиц министерства информацию, которая относится к предмету проверки и предоставление которой предусмотрено Федеральным законом № 294-ФЗ;</a:t>
          </a:r>
          <a:endParaRPr lang="ru-RU" sz="1000" b="1" kern="1200" dirty="0">
            <a:latin typeface="Arial" pitchFamily="34" charset="0"/>
            <a:cs typeface="Arial" pitchFamily="34" charset="0"/>
          </a:endParaRPr>
        </a:p>
      </dsp:txBody>
      <dsp:txXfrm>
        <a:off x="3301179" y="264"/>
        <a:ext cx="2370190" cy="1422114"/>
      </dsp:txXfrm>
    </dsp:sp>
    <dsp:sp modelId="{87ED8C40-F8F3-4F84-91BE-372FCB096D7A}">
      <dsp:nvSpPr>
        <dsp:cNvPr id="0" name=""/>
        <dsp:cNvSpPr/>
      </dsp:nvSpPr>
      <dsp:spPr>
        <a:xfrm>
          <a:off x="5908389" y="264"/>
          <a:ext cx="2370190" cy="1422114"/>
        </a:xfrm>
        <a:prstGeom prst="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smtClean="0">
              <a:latin typeface="Arial" pitchFamily="34" charset="0"/>
              <a:cs typeface="Arial" pitchFamily="34" charset="0"/>
            </a:rPr>
            <a:t>3) знакомиться с результатами проверки и указывать в акте проверки о своем ознакомлении с результатами проверки, согласии или несогласии с ними, а также с отдельными действиями должностных лиц министерства;</a:t>
          </a:r>
          <a:endParaRPr lang="ru-RU" sz="1000" b="1" kern="1200">
            <a:latin typeface="Arial" pitchFamily="34" charset="0"/>
            <a:cs typeface="Arial" pitchFamily="34" charset="0"/>
          </a:endParaRPr>
        </a:p>
      </dsp:txBody>
      <dsp:txXfrm>
        <a:off x="5908389" y="264"/>
        <a:ext cx="2370190" cy="1422114"/>
      </dsp:txXfrm>
    </dsp:sp>
    <dsp:sp modelId="{079618A7-8116-44D1-9A7C-1CEAC52AE64D}">
      <dsp:nvSpPr>
        <dsp:cNvPr id="0" name=""/>
        <dsp:cNvSpPr/>
      </dsp:nvSpPr>
      <dsp:spPr>
        <a:xfrm>
          <a:off x="693970" y="1659397"/>
          <a:ext cx="2370190" cy="1422114"/>
        </a:xfrm>
        <a:prstGeom prst="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smtClean="0">
              <a:latin typeface="Arial" pitchFamily="34" charset="0"/>
              <a:cs typeface="Arial" pitchFamily="34" charset="0"/>
            </a:rPr>
            <a:t>4) обжаловать действия (бездействие) должностных лиц министерства, повлекшие за собой нарушение прав юридического лица и индивидуального предпринимателя при проведении проверки, в административном и (или) судебном порядке в соответствии с законодательством Российской Федерации;</a:t>
          </a:r>
          <a:endParaRPr lang="ru-RU" sz="1000" b="1" kern="1200">
            <a:latin typeface="Arial" pitchFamily="34" charset="0"/>
            <a:cs typeface="Arial" pitchFamily="34" charset="0"/>
          </a:endParaRPr>
        </a:p>
      </dsp:txBody>
      <dsp:txXfrm>
        <a:off x="693970" y="1659397"/>
        <a:ext cx="2370190" cy="1422114"/>
      </dsp:txXfrm>
    </dsp:sp>
    <dsp:sp modelId="{DBFB73B1-C32E-402B-AB6E-6ED71C0C82A7}">
      <dsp:nvSpPr>
        <dsp:cNvPr id="0" name=""/>
        <dsp:cNvSpPr/>
      </dsp:nvSpPr>
      <dsp:spPr>
        <a:xfrm>
          <a:off x="3301179" y="1659397"/>
          <a:ext cx="2370190" cy="1422114"/>
        </a:xfrm>
        <a:prstGeom prst="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smtClean="0">
              <a:latin typeface="Arial" pitchFamily="34" charset="0"/>
              <a:cs typeface="Arial" pitchFamily="34" charset="0"/>
            </a:rPr>
            <a:t>5) привлекать Уполномоченного по защите прав предпринимателей в Новгородской области к участию в проверке;</a:t>
          </a:r>
          <a:endParaRPr lang="ru-RU" sz="1000" b="1" kern="1200">
            <a:latin typeface="Arial" pitchFamily="34" charset="0"/>
            <a:cs typeface="Arial" pitchFamily="34" charset="0"/>
          </a:endParaRPr>
        </a:p>
      </dsp:txBody>
      <dsp:txXfrm>
        <a:off x="3301179" y="1659397"/>
        <a:ext cx="2370190" cy="1422114"/>
      </dsp:txXfrm>
    </dsp:sp>
    <dsp:sp modelId="{E15508D6-6FD0-4F05-B630-D33E9E891D50}">
      <dsp:nvSpPr>
        <dsp:cNvPr id="0" name=""/>
        <dsp:cNvSpPr/>
      </dsp:nvSpPr>
      <dsp:spPr>
        <a:xfrm>
          <a:off x="5908389" y="1659397"/>
          <a:ext cx="2370190" cy="1422114"/>
        </a:xfrm>
        <a:prstGeom prst="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smtClean="0">
              <a:latin typeface="Arial" pitchFamily="34" charset="0"/>
              <a:cs typeface="Arial" pitchFamily="34" charset="0"/>
            </a:rPr>
            <a:t>6) на возмещение вреда, причиненного при осуществлении государственной функции;</a:t>
          </a:r>
          <a:endParaRPr lang="ru-RU" sz="1000" b="1" kern="1200">
            <a:latin typeface="Arial" pitchFamily="34" charset="0"/>
            <a:cs typeface="Arial" pitchFamily="34" charset="0"/>
          </a:endParaRPr>
        </a:p>
      </dsp:txBody>
      <dsp:txXfrm>
        <a:off x="5908389" y="1659397"/>
        <a:ext cx="2370190" cy="1422114"/>
      </dsp:txXfrm>
    </dsp:sp>
    <dsp:sp modelId="{BC74B4D5-6F44-4B52-BEDA-A76F481AECCE}">
      <dsp:nvSpPr>
        <dsp:cNvPr id="0" name=""/>
        <dsp:cNvSpPr/>
      </dsp:nvSpPr>
      <dsp:spPr>
        <a:xfrm>
          <a:off x="693970" y="3318531"/>
          <a:ext cx="2370190" cy="1422114"/>
        </a:xfrm>
        <a:prstGeom prst="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smtClean="0">
              <a:latin typeface="Arial" pitchFamily="34" charset="0"/>
              <a:cs typeface="Arial" pitchFamily="34" charset="0"/>
            </a:rPr>
            <a:t>7) знакомиться с документами и (или) информацией, полученными органами государственного контроля в рамках межведомственного информационного взаимодействия от иных органов;</a:t>
          </a:r>
          <a:endParaRPr lang="ru-RU" sz="1000" b="1" kern="1200">
            <a:latin typeface="Arial" pitchFamily="34" charset="0"/>
            <a:cs typeface="Arial" pitchFamily="34" charset="0"/>
          </a:endParaRPr>
        </a:p>
      </dsp:txBody>
      <dsp:txXfrm>
        <a:off x="693970" y="3318531"/>
        <a:ext cx="2370190" cy="1422114"/>
      </dsp:txXfrm>
    </dsp:sp>
    <dsp:sp modelId="{9DD1FC0B-D800-40F2-80AE-F213B6243E17}">
      <dsp:nvSpPr>
        <dsp:cNvPr id="0" name=""/>
        <dsp:cNvSpPr/>
      </dsp:nvSpPr>
      <dsp:spPr>
        <a:xfrm>
          <a:off x="3301179" y="3318531"/>
          <a:ext cx="2370190" cy="1422114"/>
        </a:xfrm>
        <a:prstGeom prst="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smtClean="0">
              <a:latin typeface="Arial" pitchFamily="34" charset="0"/>
              <a:cs typeface="Arial" pitchFamily="34" charset="0"/>
            </a:rPr>
            <a:t>8) представлять документы и (или) информацию в министерство по собственной инициативе;</a:t>
          </a:r>
          <a:endParaRPr lang="ru-RU" sz="1000" b="1" kern="1200">
            <a:latin typeface="Arial" pitchFamily="34" charset="0"/>
            <a:cs typeface="Arial" pitchFamily="34" charset="0"/>
          </a:endParaRPr>
        </a:p>
      </dsp:txBody>
      <dsp:txXfrm>
        <a:off x="3301179" y="3318531"/>
        <a:ext cx="2370190" cy="1422114"/>
      </dsp:txXfrm>
    </dsp:sp>
    <dsp:sp modelId="{678FDE7C-671F-4256-BB01-BF5661FED1F2}">
      <dsp:nvSpPr>
        <dsp:cNvPr id="0" name=""/>
        <dsp:cNvSpPr/>
      </dsp:nvSpPr>
      <dsp:spPr>
        <a:xfrm>
          <a:off x="5908389" y="3318531"/>
          <a:ext cx="2370190" cy="1422114"/>
        </a:xfrm>
        <a:prstGeom prst="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smtClean="0">
              <a:latin typeface="Arial" pitchFamily="34" charset="0"/>
              <a:cs typeface="Arial" pitchFamily="34" charset="0"/>
            </a:rPr>
            <a:t>9) представить в министерство дополнительные документы, касающиеся контрольного мероприятия.</a:t>
          </a:r>
          <a:endParaRPr lang="ru-RU" sz="1000" b="1" kern="1200">
            <a:latin typeface="Arial" pitchFamily="34" charset="0"/>
            <a:cs typeface="Arial" pitchFamily="34" charset="0"/>
          </a:endParaRPr>
        </a:p>
      </dsp:txBody>
      <dsp:txXfrm>
        <a:off x="5908389" y="3318531"/>
        <a:ext cx="2370190" cy="142211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9768DE-C107-4CB5-9852-DE04EB01EFE0}">
      <dsp:nvSpPr>
        <dsp:cNvPr id="0" name=""/>
        <dsp:cNvSpPr/>
      </dsp:nvSpPr>
      <dsp:spPr>
        <a:xfrm>
          <a:off x="860673" y="1574"/>
          <a:ext cx="3338653" cy="2003192"/>
        </a:xfrm>
        <a:prstGeom prst="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1) </a:t>
          </a:r>
          <a:r>
            <a:rPr lang="ru-RU" sz="1600" b="1" u="sng" kern="1200" dirty="0" smtClean="0">
              <a:latin typeface="Arial" pitchFamily="34" charset="0"/>
              <a:cs typeface="Arial" pitchFamily="34" charset="0"/>
            </a:rPr>
            <a:t>акт проверки</a:t>
          </a: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, оформляемый должностными лицами министерства по результатам проверки в двух экземплярах, один из которых вручается или направляется субъекту государственного контроля;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>
        <a:off x="860673" y="1574"/>
        <a:ext cx="3338653" cy="2003192"/>
      </dsp:txXfrm>
    </dsp:sp>
    <dsp:sp modelId="{5FBF87F2-EC24-4252-A328-D9D975A99A50}">
      <dsp:nvSpPr>
        <dsp:cNvPr id="0" name=""/>
        <dsp:cNvSpPr/>
      </dsp:nvSpPr>
      <dsp:spPr>
        <a:xfrm>
          <a:off x="4533192" y="1574"/>
          <a:ext cx="3338653" cy="2003192"/>
        </a:xfrm>
        <a:prstGeom prst="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2) </a:t>
          </a:r>
          <a:r>
            <a:rPr lang="ru-RU" sz="1600" b="1" u="sng" kern="1200" dirty="0" smtClean="0">
              <a:latin typeface="Arial" pitchFamily="34" charset="0"/>
              <a:cs typeface="Arial" pitchFamily="34" charset="0"/>
            </a:rPr>
            <a:t>выдача предписаний об устранении</a:t>
          </a: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 выявленных нарушений обязательных требований руководителю, иному должностному лицу или уполномоченному представителю субъекта государственного контроля;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>
        <a:off x="4533192" y="1574"/>
        <a:ext cx="3338653" cy="2003192"/>
      </dsp:txXfrm>
    </dsp:sp>
    <dsp:sp modelId="{BB44C2DC-B8BC-4BEB-B816-8F3A64C9DF79}">
      <dsp:nvSpPr>
        <dsp:cNvPr id="0" name=""/>
        <dsp:cNvSpPr/>
      </dsp:nvSpPr>
      <dsp:spPr>
        <a:xfrm>
          <a:off x="2696933" y="2338632"/>
          <a:ext cx="3338653" cy="2003192"/>
        </a:xfrm>
        <a:prstGeom prst="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3) </a:t>
          </a:r>
          <a:r>
            <a:rPr lang="ru-RU" sz="1600" b="1" u="sng" kern="1200" dirty="0" smtClean="0">
              <a:latin typeface="Arial" pitchFamily="34" charset="0"/>
              <a:cs typeface="Arial" pitchFamily="34" charset="0"/>
            </a:rPr>
            <a:t>направление информации </a:t>
          </a: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о нарушении законодательства Российской Федерации и материалов проверки в течение </a:t>
          </a:r>
          <a:r>
            <a:rPr lang="ru-RU" sz="1600" b="1" u="sng" kern="1200" dirty="0" smtClean="0">
              <a:latin typeface="Arial" pitchFamily="34" charset="0"/>
              <a:cs typeface="Arial" pitchFamily="34" charset="0"/>
            </a:rPr>
            <a:t>5 рабочих дней в органы государственной власти Российской Федерации </a:t>
          </a: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в соответствии с их полномочиями.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>
        <a:off x="2696933" y="2338632"/>
        <a:ext cx="3338653" cy="200319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6FC3FA-9900-4C63-89B2-3C77354F17AF}">
      <dsp:nvSpPr>
        <dsp:cNvPr id="0" name=""/>
        <dsp:cNvSpPr/>
      </dsp:nvSpPr>
      <dsp:spPr>
        <a:xfrm>
          <a:off x="241375" y="0"/>
          <a:ext cx="3750152" cy="994876"/>
        </a:xfrm>
        <a:prstGeom prst="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Arial" pitchFamily="34" charset="0"/>
              <a:cs typeface="Arial" pitchFamily="34" charset="0"/>
            </a:rPr>
            <a:t>1) составляется акт проверки в двух экземплярах, один из которых вручается или направляется лицу, в отношении которого исполняется государственная функция;</a:t>
          </a:r>
          <a:endParaRPr lang="ru-RU" sz="1100" b="1" kern="1200" dirty="0">
            <a:latin typeface="Arial" pitchFamily="34" charset="0"/>
            <a:cs typeface="Arial" pitchFamily="34" charset="0"/>
          </a:endParaRPr>
        </a:p>
      </dsp:txBody>
      <dsp:txXfrm>
        <a:off x="241375" y="0"/>
        <a:ext cx="3750152" cy="994876"/>
      </dsp:txXfrm>
    </dsp:sp>
    <dsp:sp modelId="{05BB27C1-58D0-4380-8E14-5BC73762C364}">
      <dsp:nvSpPr>
        <dsp:cNvPr id="0" name=""/>
        <dsp:cNvSpPr/>
      </dsp:nvSpPr>
      <dsp:spPr>
        <a:xfrm>
          <a:off x="4157340" y="0"/>
          <a:ext cx="3750152" cy="994876"/>
        </a:xfrm>
        <a:prstGeom prst="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Arial" pitchFamily="34" charset="0"/>
              <a:cs typeface="Arial" pitchFamily="34" charset="0"/>
            </a:rPr>
            <a:t>2) выдается или направляется предписание;</a:t>
          </a:r>
          <a:endParaRPr lang="ru-RU" sz="1100" b="1" kern="1200" dirty="0">
            <a:latin typeface="Arial" pitchFamily="34" charset="0"/>
            <a:cs typeface="Arial" pitchFamily="34" charset="0"/>
          </a:endParaRPr>
        </a:p>
      </dsp:txBody>
      <dsp:txXfrm>
        <a:off x="4157340" y="0"/>
        <a:ext cx="3750152" cy="994876"/>
      </dsp:txXfrm>
    </dsp:sp>
    <dsp:sp modelId="{370D493D-E343-4059-93CF-B76D122E8062}">
      <dsp:nvSpPr>
        <dsp:cNvPr id="0" name=""/>
        <dsp:cNvSpPr/>
      </dsp:nvSpPr>
      <dsp:spPr>
        <a:xfrm>
          <a:off x="214430" y="1161227"/>
          <a:ext cx="3750152" cy="994876"/>
        </a:xfrm>
        <a:prstGeom prst="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Arial" pitchFamily="34" charset="0"/>
              <a:cs typeface="Arial" pitchFamily="34" charset="0"/>
            </a:rPr>
            <a:t>3) составляется протокол об административном правонарушении, который вручается или направляется лицу, в отношении которого исполняется государственная функция;</a:t>
          </a:r>
          <a:endParaRPr lang="ru-RU" sz="1100" b="1" kern="1200" dirty="0">
            <a:latin typeface="Arial" pitchFamily="34" charset="0"/>
            <a:cs typeface="Arial" pitchFamily="34" charset="0"/>
          </a:endParaRPr>
        </a:p>
      </dsp:txBody>
      <dsp:txXfrm>
        <a:off x="214430" y="1161227"/>
        <a:ext cx="3750152" cy="994876"/>
      </dsp:txXfrm>
    </dsp:sp>
    <dsp:sp modelId="{A7C76EFC-8B08-4113-A840-7304975FED2D}">
      <dsp:nvSpPr>
        <dsp:cNvPr id="0" name=""/>
        <dsp:cNvSpPr/>
      </dsp:nvSpPr>
      <dsp:spPr>
        <a:xfrm>
          <a:off x="4157340" y="1138365"/>
          <a:ext cx="3750152" cy="994876"/>
        </a:xfrm>
        <a:prstGeom prst="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Arial" pitchFamily="34" charset="0"/>
              <a:cs typeface="Arial" pitchFamily="34" charset="0"/>
            </a:rPr>
            <a:t>4) вручается (направляется) решение министерства о приостановлении (возобновлении) действия лицензии на заготовку, хранение, переработку и реализацию лома черных металлов, цветных металлов;</a:t>
          </a:r>
          <a:endParaRPr lang="ru-RU" sz="1100" b="1" kern="1200" dirty="0">
            <a:latin typeface="Arial" pitchFamily="34" charset="0"/>
            <a:cs typeface="Arial" pitchFamily="34" charset="0"/>
          </a:endParaRPr>
        </a:p>
      </dsp:txBody>
      <dsp:txXfrm>
        <a:off x="4157340" y="1138365"/>
        <a:ext cx="3750152" cy="994876"/>
      </dsp:txXfrm>
    </dsp:sp>
    <dsp:sp modelId="{3AE52E2B-4186-4D4F-AE8F-7EFDCF050BCE}">
      <dsp:nvSpPr>
        <dsp:cNvPr id="0" name=""/>
        <dsp:cNvSpPr/>
      </dsp:nvSpPr>
      <dsp:spPr>
        <a:xfrm>
          <a:off x="214430" y="2321916"/>
          <a:ext cx="3750152" cy="994876"/>
        </a:xfrm>
        <a:prstGeom prst="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Arial" pitchFamily="34" charset="0"/>
              <a:cs typeface="Arial" pitchFamily="34" charset="0"/>
            </a:rPr>
            <a:t>5) направляется в суд заявление о привлечении к административной ответственности (за нарушения, предусмотренные частями 3 и 4 статьи 14.1, статьей 19.20 Кодекса Российской Федерации об административных правонарушениях (далее - КоАП Российской Федерации);</a:t>
          </a:r>
          <a:endParaRPr lang="ru-RU" sz="1100" b="1" kern="1200" dirty="0">
            <a:latin typeface="Arial" pitchFamily="34" charset="0"/>
            <a:cs typeface="Arial" pitchFamily="34" charset="0"/>
          </a:endParaRPr>
        </a:p>
      </dsp:txBody>
      <dsp:txXfrm>
        <a:off x="214430" y="2321916"/>
        <a:ext cx="3750152" cy="994876"/>
      </dsp:txXfrm>
    </dsp:sp>
    <dsp:sp modelId="{A21C2107-AA50-45FF-B5A3-92239B2033FA}">
      <dsp:nvSpPr>
        <dsp:cNvPr id="0" name=""/>
        <dsp:cNvSpPr/>
      </dsp:nvSpPr>
      <dsp:spPr>
        <a:xfrm>
          <a:off x="4157340" y="2287622"/>
          <a:ext cx="3750152" cy="994876"/>
        </a:xfrm>
        <a:prstGeom prst="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Arial" pitchFamily="34" charset="0"/>
              <a:cs typeface="Arial" pitchFamily="34" charset="0"/>
            </a:rPr>
            <a:t>6) направляется в суд заявление об аннулировании лицензии (в случаях, предусмотренных статьей 20 Федерального закона № 99-ФЗ);</a:t>
          </a:r>
          <a:endParaRPr lang="ru-RU" sz="1100" b="1" kern="1200" dirty="0">
            <a:latin typeface="Arial" pitchFamily="34" charset="0"/>
            <a:cs typeface="Arial" pitchFamily="34" charset="0"/>
          </a:endParaRPr>
        </a:p>
      </dsp:txBody>
      <dsp:txXfrm>
        <a:off x="4157340" y="2287622"/>
        <a:ext cx="3750152" cy="994876"/>
      </dsp:txXfrm>
    </dsp:sp>
    <dsp:sp modelId="{BA1CCD7E-7B73-485B-BAA5-A4F8BD3F2687}">
      <dsp:nvSpPr>
        <dsp:cNvPr id="0" name=""/>
        <dsp:cNvSpPr/>
      </dsp:nvSpPr>
      <dsp:spPr>
        <a:xfrm>
          <a:off x="2172413" y="3482605"/>
          <a:ext cx="3750152" cy="994876"/>
        </a:xfrm>
        <a:prstGeom prst="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Arial" pitchFamily="34" charset="0"/>
              <a:cs typeface="Arial" pitchFamily="34" charset="0"/>
            </a:rPr>
            <a:t>7) направление информации о нарушении законодательства Российской Федерации и материалов проверки в течение 5 рабочих дней в государственные органы, в компетенцию которых относятся выявленные нарушения.</a:t>
          </a:r>
          <a:endParaRPr lang="ru-RU" sz="1100" b="1" kern="1200" dirty="0">
            <a:latin typeface="Arial" pitchFamily="34" charset="0"/>
            <a:cs typeface="Arial" pitchFamily="34" charset="0"/>
          </a:endParaRPr>
        </a:p>
      </dsp:txBody>
      <dsp:txXfrm>
        <a:off x="2172413" y="3482605"/>
        <a:ext cx="3750152" cy="99487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1927BC-91DA-4D2B-870B-5B133F64D29A}">
      <dsp:nvSpPr>
        <dsp:cNvPr id="0" name=""/>
        <dsp:cNvSpPr/>
      </dsp:nvSpPr>
      <dsp:spPr>
        <a:xfrm>
          <a:off x="440946" y="1005"/>
          <a:ext cx="3399122" cy="2039473"/>
        </a:xfrm>
        <a:prstGeom prst="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1)  размещен на официальном сайте министерства (</a:t>
          </a:r>
          <a:r>
            <a:rPr lang="en-US" sz="1400" b="1" u="sng" kern="1200" dirty="0" smtClean="0">
              <a:latin typeface="Arial" pitchFamily="34" charset="0"/>
              <a:cs typeface="Arial" pitchFamily="34" charset="0"/>
            </a:rPr>
            <a:t>https:</a:t>
          </a:r>
          <a:r>
            <a:rPr lang="ru-RU" sz="1400" b="1" u="sng" kern="1200" dirty="0" smtClean="0">
              <a:latin typeface="Arial" pitchFamily="34" charset="0"/>
              <a:cs typeface="Arial" pitchFamily="34" charset="0"/>
            </a:rPr>
            <a:t>//</a:t>
          </a:r>
          <a:r>
            <a:rPr lang="en-US" sz="1400" b="1" u="sng" kern="1200" dirty="0" smtClean="0">
              <a:latin typeface="Arial" pitchFamily="34" charset="0"/>
              <a:cs typeface="Arial" pitchFamily="34" charset="0"/>
            </a:rPr>
            <a:t>minpromtorg.novreg.ru</a:t>
          </a:r>
          <a:r>
            <a:rPr lang="ru-RU" sz="1400" b="1" u="sng" kern="1200" dirty="0" smtClean="0">
              <a:latin typeface="Arial" pitchFamily="34" charset="0"/>
              <a:cs typeface="Arial" pitchFamily="34" charset="0"/>
            </a:rPr>
            <a:t>/</a:t>
          </a:r>
          <a:r>
            <a:rPr lang="en-US" sz="1400" b="1" kern="1200" dirty="0" smtClean="0">
              <a:latin typeface="Arial" pitchFamily="34" charset="0"/>
              <a:cs typeface="Arial" pitchFamily="34" charset="0"/>
            </a:rPr>
            <a:t>) </a:t>
          </a: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перечень нормативных правовых актов или их отдельных частей, содержащих обязательные требования, оценка соблюдения которых является предметом государственного контроля;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440946" y="1005"/>
        <a:ext cx="3399122" cy="2039473"/>
      </dsp:txXfrm>
    </dsp:sp>
    <dsp:sp modelId="{3B5ABBED-312F-4666-9517-DF1A85CC36CC}">
      <dsp:nvSpPr>
        <dsp:cNvPr id="0" name=""/>
        <dsp:cNvSpPr/>
      </dsp:nvSpPr>
      <dsp:spPr>
        <a:xfrm>
          <a:off x="4179981" y="1005"/>
          <a:ext cx="3399122" cy="2039473"/>
        </a:xfrm>
        <a:prstGeom prst="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2) осуществляется информирование юридических лиц, индивидуальных предпринимателей по вопросам соблюдения обязательных требований, в том числе посредством разработки и опубликования руководств по соблюдению обязательных требований, 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4179981" y="1005"/>
        <a:ext cx="3399122" cy="2039473"/>
      </dsp:txXfrm>
    </dsp:sp>
    <dsp:sp modelId="{EBCEEE7C-6D10-47CC-B5A4-18C8FB0450A3}">
      <dsp:nvSpPr>
        <dsp:cNvPr id="0" name=""/>
        <dsp:cNvSpPr/>
      </dsp:nvSpPr>
      <dsp:spPr>
        <a:xfrm>
          <a:off x="440946" y="2380391"/>
          <a:ext cx="3399122" cy="2039473"/>
        </a:xfrm>
        <a:prstGeom prst="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3)  обобщение практики осуществления лицензионного контроля за деятельностью по заготовке, хранению, переработке и реализации лома черных металлов, цветных металлов (не реже одного раза в год);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440946" y="2380391"/>
        <a:ext cx="3399122" cy="2039473"/>
      </dsp:txXfrm>
    </dsp:sp>
    <dsp:sp modelId="{6BF0F674-95B7-4FE7-BA17-6D8A308DAB1D}">
      <dsp:nvSpPr>
        <dsp:cNvPr id="0" name=""/>
        <dsp:cNvSpPr/>
      </dsp:nvSpPr>
      <dsp:spPr>
        <a:xfrm>
          <a:off x="4179981" y="2380391"/>
          <a:ext cx="3399122" cy="2039473"/>
        </a:xfrm>
        <a:prstGeom prst="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4) выдаются предостережения о недопустимости нарушения обязательных требований в соответствии с частью 5 статьи 8.2 Федерального закона № 294-ФЗ при наличии у министерства сведений о готовящихся нарушениях или о признаках нарушений обязательных требований.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4179981" y="2380391"/>
        <a:ext cx="3399122" cy="203947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2EF80A-BE4F-4E00-8C79-9E219EC5968E}">
      <dsp:nvSpPr>
        <dsp:cNvPr id="0" name=""/>
        <dsp:cNvSpPr/>
      </dsp:nvSpPr>
      <dsp:spPr>
        <a:xfrm>
          <a:off x="309635" y="825"/>
          <a:ext cx="3557062" cy="1719924"/>
        </a:xfrm>
        <a:prstGeom prst="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Arial" pitchFamily="34" charset="0"/>
              <a:cs typeface="Arial" pitchFamily="34" charset="0"/>
            </a:rPr>
            <a:t>предоставление лицензии – </a:t>
          </a:r>
          <a:br>
            <a:rPr lang="ru-RU" sz="1500" kern="1200" dirty="0" smtClean="0">
              <a:latin typeface="Arial" pitchFamily="34" charset="0"/>
              <a:cs typeface="Arial" pitchFamily="34" charset="0"/>
            </a:rPr>
          </a:br>
          <a:r>
            <a:rPr lang="ru-RU" sz="1500" b="1" kern="1200" dirty="0" smtClean="0">
              <a:latin typeface="Arial" pitchFamily="34" charset="0"/>
              <a:cs typeface="Arial" pitchFamily="34" charset="0"/>
            </a:rPr>
            <a:t>7 500 рублей;</a:t>
          </a:r>
          <a:endParaRPr lang="ru-RU" sz="1500" kern="1200" dirty="0">
            <a:latin typeface="Arial" pitchFamily="34" charset="0"/>
            <a:cs typeface="Arial" pitchFamily="34" charset="0"/>
          </a:endParaRPr>
        </a:p>
      </dsp:txBody>
      <dsp:txXfrm>
        <a:off x="309635" y="825"/>
        <a:ext cx="3557062" cy="1719924"/>
      </dsp:txXfrm>
    </dsp:sp>
    <dsp:sp modelId="{2A436E7D-217B-4B26-9233-DE95426BB0A2}">
      <dsp:nvSpPr>
        <dsp:cNvPr id="0" name=""/>
        <dsp:cNvSpPr/>
      </dsp:nvSpPr>
      <dsp:spPr>
        <a:xfrm>
          <a:off x="4153352" y="825"/>
          <a:ext cx="3557062" cy="1719924"/>
        </a:xfrm>
        <a:prstGeom prst="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>
              <a:latin typeface="Arial" pitchFamily="34" charset="0"/>
              <a:cs typeface="Arial" pitchFamily="34" charset="0"/>
            </a:rPr>
            <a:t>переоформление лицензии в связи с внесением дополнений в сведения об адресах мест осуществления лицензируемого вида деятельности, о выполняемых работах и об оказываемых услугах в составе лицензируемого вида деятельности - </a:t>
          </a:r>
          <a:r>
            <a:rPr lang="ru-RU" sz="1500" b="1" kern="1200" smtClean="0">
              <a:latin typeface="Arial" pitchFamily="34" charset="0"/>
              <a:cs typeface="Arial" pitchFamily="34" charset="0"/>
            </a:rPr>
            <a:t>3 500 рублей</a:t>
          </a:r>
          <a:r>
            <a:rPr lang="ru-RU" sz="1500" kern="1200" smtClean="0">
              <a:latin typeface="Arial" pitchFamily="34" charset="0"/>
              <a:cs typeface="Arial" pitchFamily="34" charset="0"/>
            </a:rPr>
            <a:t>;</a:t>
          </a:r>
          <a:endParaRPr lang="ru-RU" sz="1500" kern="1200" dirty="0">
            <a:latin typeface="Arial" pitchFamily="34" charset="0"/>
            <a:cs typeface="Arial" pitchFamily="34" charset="0"/>
          </a:endParaRPr>
        </a:p>
      </dsp:txBody>
      <dsp:txXfrm>
        <a:off x="4153352" y="825"/>
        <a:ext cx="3557062" cy="1719924"/>
      </dsp:txXfrm>
    </dsp:sp>
    <dsp:sp modelId="{FF67EE0D-C6C1-460F-989A-04C8C231A3D3}">
      <dsp:nvSpPr>
        <dsp:cNvPr id="0" name=""/>
        <dsp:cNvSpPr/>
      </dsp:nvSpPr>
      <dsp:spPr>
        <a:xfrm>
          <a:off x="309635" y="2007404"/>
          <a:ext cx="3557062" cy="1719924"/>
        </a:xfrm>
        <a:prstGeom prst="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>
              <a:latin typeface="Arial" pitchFamily="34" charset="0"/>
              <a:cs typeface="Arial" pitchFamily="34" charset="0"/>
            </a:rPr>
            <a:t>переоформление лицензии в других случаях - </a:t>
          </a:r>
          <a:r>
            <a:rPr lang="ru-RU" sz="1500" b="1" kern="1200" smtClean="0">
              <a:latin typeface="Arial" pitchFamily="34" charset="0"/>
              <a:cs typeface="Arial" pitchFamily="34" charset="0"/>
            </a:rPr>
            <a:t>750 рублей</a:t>
          </a:r>
          <a:r>
            <a:rPr lang="ru-RU" sz="1500" kern="1200" smtClean="0">
              <a:latin typeface="Arial" pitchFamily="34" charset="0"/>
              <a:cs typeface="Arial" pitchFamily="34" charset="0"/>
            </a:rPr>
            <a:t>;</a:t>
          </a:r>
          <a:endParaRPr lang="ru-RU" sz="1500" kern="1200" dirty="0">
            <a:latin typeface="Arial" pitchFamily="34" charset="0"/>
            <a:cs typeface="Arial" pitchFamily="34" charset="0"/>
          </a:endParaRPr>
        </a:p>
      </dsp:txBody>
      <dsp:txXfrm>
        <a:off x="309635" y="2007404"/>
        <a:ext cx="3557062" cy="1719924"/>
      </dsp:txXfrm>
    </dsp:sp>
    <dsp:sp modelId="{B25E7082-22C0-4228-9886-EB71079418CE}">
      <dsp:nvSpPr>
        <dsp:cNvPr id="0" name=""/>
        <dsp:cNvSpPr/>
      </dsp:nvSpPr>
      <dsp:spPr>
        <a:xfrm>
          <a:off x="4153352" y="2007404"/>
          <a:ext cx="3557062" cy="1719924"/>
        </a:xfrm>
        <a:prstGeom prst="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>
              <a:latin typeface="Arial" pitchFamily="34" charset="0"/>
              <a:cs typeface="Arial" pitchFamily="34" charset="0"/>
            </a:rPr>
            <a:t>предоставление (выдача) дубликата лицензии - </a:t>
          </a:r>
          <a:r>
            <a:rPr lang="ru-RU" sz="1500" b="1" kern="1200" smtClean="0">
              <a:latin typeface="Arial" pitchFamily="34" charset="0"/>
              <a:cs typeface="Arial" pitchFamily="34" charset="0"/>
            </a:rPr>
            <a:t>750 рублей</a:t>
          </a:r>
          <a:r>
            <a:rPr lang="ru-RU" sz="1500" kern="1200" smtClean="0">
              <a:latin typeface="Arial" pitchFamily="34" charset="0"/>
              <a:cs typeface="Arial" pitchFamily="34" charset="0"/>
            </a:rPr>
            <a:t>.</a:t>
          </a:r>
          <a:endParaRPr lang="ru-RU" sz="1500" kern="1200" dirty="0">
            <a:latin typeface="Arial" pitchFamily="34" charset="0"/>
            <a:cs typeface="Arial" pitchFamily="34" charset="0"/>
          </a:endParaRPr>
        </a:p>
      </dsp:txBody>
      <dsp:txXfrm>
        <a:off x="4153352" y="2007404"/>
        <a:ext cx="3557062" cy="171992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85E8E9-7906-4645-A75E-72B23FF4F8B6}">
      <dsp:nvSpPr>
        <dsp:cNvPr id="0" name=""/>
        <dsp:cNvSpPr/>
      </dsp:nvSpPr>
      <dsp:spPr>
        <a:xfrm>
          <a:off x="0" y="127"/>
          <a:ext cx="6734163" cy="3243452"/>
        </a:xfrm>
        <a:prstGeom prst="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Arial" pitchFamily="34" charset="0"/>
              <a:cs typeface="Arial" pitchFamily="34" charset="0"/>
            </a:rPr>
            <a:t>Контакты:</a:t>
          </a:r>
          <a:endParaRPr lang="ru-RU" sz="19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Arial" pitchFamily="34" charset="0"/>
              <a:cs typeface="Arial" pitchFamily="34" charset="0"/>
            </a:rPr>
            <a:t>Заместитель министра - директор департамента торговли и лицензирования – </a:t>
          </a:r>
          <a:r>
            <a:rPr lang="ru-RU" sz="1500" b="1" kern="1200" dirty="0" smtClean="0">
              <a:latin typeface="Arial" pitchFamily="34" charset="0"/>
              <a:cs typeface="Arial" pitchFamily="34" charset="0"/>
            </a:rPr>
            <a:t>Силина Елена Владимировна (каб.571), тел.+7(8162)738-077</a:t>
          </a:r>
          <a:r>
            <a:rPr lang="ru-RU" sz="1500" kern="1200" dirty="0" smtClean="0">
              <a:latin typeface="Arial" pitchFamily="34" charset="0"/>
              <a:cs typeface="Arial" pitchFamily="34" charset="0"/>
            </a:rPr>
            <a:t>;</a:t>
          </a:r>
          <a:endParaRPr lang="ru-RU" sz="15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Arial" pitchFamily="34" charset="0"/>
              <a:cs typeface="Arial" pitchFamily="34" charset="0"/>
            </a:rPr>
            <a:t>Заместитель директора департамента торговли и лицензирования – </a:t>
          </a:r>
          <a:r>
            <a:rPr lang="ru-RU" sz="1500" b="1" kern="1200" dirty="0" smtClean="0">
              <a:latin typeface="Arial" pitchFamily="34" charset="0"/>
              <a:cs typeface="Arial" pitchFamily="34" charset="0"/>
            </a:rPr>
            <a:t>Данькова Анастасия Сергеевна (каб.568) тел.+7(8162)731-770</a:t>
          </a:r>
          <a:r>
            <a:rPr lang="ru-RU" sz="1500" kern="1200" dirty="0" smtClean="0">
              <a:latin typeface="Arial" pitchFamily="34" charset="0"/>
              <a:cs typeface="Arial" pitchFamily="34" charset="0"/>
            </a:rPr>
            <a:t>;</a:t>
          </a:r>
          <a:endParaRPr lang="ru-RU" sz="15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Arial" pitchFamily="34" charset="0"/>
              <a:cs typeface="Arial" pitchFamily="34" charset="0"/>
            </a:rPr>
            <a:t>Консультант департамента торговли и лицензирования – </a:t>
          </a:r>
          <a:br>
            <a:rPr lang="ru-RU" sz="1500" kern="1200" dirty="0" smtClean="0">
              <a:latin typeface="Arial" pitchFamily="34" charset="0"/>
              <a:cs typeface="Arial" pitchFamily="34" charset="0"/>
            </a:rPr>
          </a:br>
          <a:r>
            <a:rPr lang="ru-RU" sz="1500" b="1" kern="1200" dirty="0" smtClean="0">
              <a:latin typeface="Arial" pitchFamily="34" charset="0"/>
              <a:cs typeface="Arial" pitchFamily="34" charset="0"/>
            </a:rPr>
            <a:t>Кузьмина Светлана Владимировна (каб.568) тел.+7(8162)731-282</a:t>
          </a:r>
          <a:r>
            <a:rPr lang="ru-RU" sz="1500" kern="1200" dirty="0" smtClean="0">
              <a:latin typeface="Arial" pitchFamily="34" charset="0"/>
              <a:cs typeface="Arial" pitchFamily="34" charset="0"/>
            </a:rPr>
            <a:t>;</a:t>
          </a:r>
          <a:endParaRPr lang="ru-RU" sz="15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Arial" pitchFamily="34" charset="0"/>
              <a:cs typeface="Arial" pitchFamily="34" charset="0"/>
            </a:rPr>
            <a:t>Главный специалист-эксперт департамента торговли и лицензирования – </a:t>
          </a:r>
          <a:r>
            <a:rPr lang="ru-RU" sz="1500" b="1" kern="1200" dirty="0" smtClean="0">
              <a:latin typeface="Arial" pitchFamily="34" charset="0"/>
              <a:cs typeface="Arial" pitchFamily="34" charset="0"/>
            </a:rPr>
            <a:t>Дмитриев Александр Андреевич (каб.568) тел.+7(8162)731-282</a:t>
          </a:r>
          <a:r>
            <a:rPr lang="ru-RU" sz="1500" kern="1200" dirty="0" smtClean="0">
              <a:latin typeface="Arial" pitchFamily="34" charset="0"/>
              <a:cs typeface="Arial" pitchFamily="34" charset="0"/>
            </a:rPr>
            <a:t>;</a:t>
          </a:r>
          <a:endParaRPr lang="ru-RU" sz="15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Arial" pitchFamily="34" charset="0"/>
              <a:cs typeface="Arial" pitchFamily="34" charset="0"/>
            </a:rPr>
            <a:t>Главный специалист-эксперт департамента торговли и лицензирования – </a:t>
          </a:r>
          <a:r>
            <a:rPr lang="ru-RU" sz="1500" b="1" kern="1200" dirty="0" smtClean="0">
              <a:latin typeface="Arial" pitchFamily="34" charset="0"/>
              <a:cs typeface="Arial" pitchFamily="34" charset="0"/>
            </a:rPr>
            <a:t>Берёзкина Оксана Олеговна (каб.568) тел.+7(8162)731-770</a:t>
          </a:r>
          <a:endParaRPr lang="ru-RU" sz="1500" kern="1200" dirty="0">
            <a:latin typeface="Arial" pitchFamily="34" charset="0"/>
            <a:cs typeface="Arial" pitchFamily="34" charset="0"/>
          </a:endParaRPr>
        </a:p>
      </dsp:txBody>
      <dsp:txXfrm>
        <a:off x="0" y="127"/>
        <a:ext cx="6734163" cy="32434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D17500-6C2E-453A-99F8-4051D41F7475}">
      <dsp:nvSpPr>
        <dsp:cNvPr id="0" name=""/>
        <dsp:cNvSpPr/>
      </dsp:nvSpPr>
      <dsp:spPr>
        <a:xfrm>
          <a:off x="0" y="817502"/>
          <a:ext cx="2514203" cy="1508521"/>
        </a:xfrm>
        <a:prstGeom prst="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itchFamily="34" charset="0"/>
              <a:cs typeface="Arial" pitchFamily="34" charset="0"/>
            </a:rPr>
            <a:t>1. Федеральный закон от 04.05.2011 № 99-ФЗ «О лицензировании отдельных видов деятельности» (пункт 34 статьи 12)</a:t>
          </a:r>
          <a:endParaRPr lang="ru-RU" sz="1200" b="1" kern="1200" dirty="0">
            <a:latin typeface="Arial" pitchFamily="34" charset="0"/>
            <a:cs typeface="Arial" pitchFamily="34" charset="0"/>
          </a:endParaRPr>
        </a:p>
      </dsp:txBody>
      <dsp:txXfrm>
        <a:off x="0" y="817502"/>
        <a:ext cx="2514203" cy="1508521"/>
      </dsp:txXfrm>
    </dsp:sp>
    <dsp:sp modelId="{5F554596-C590-4905-A409-CBE04FC37EE0}">
      <dsp:nvSpPr>
        <dsp:cNvPr id="0" name=""/>
        <dsp:cNvSpPr/>
      </dsp:nvSpPr>
      <dsp:spPr>
        <a:xfrm>
          <a:off x="2765623" y="817502"/>
          <a:ext cx="2514203" cy="1508521"/>
        </a:xfrm>
        <a:prstGeom prst="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latin typeface="Arial" pitchFamily="34" charset="0"/>
              <a:cs typeface="Arial" pitchFamily="34" charset="0"/>
            </a:rPr>
            <a:t>2. Федеральный закон от 24.06.1998 № 89-ФЗ «Об отходах производства и потребления»</a:t>
          </a:r>
          <a:endParaRPr lang="ru-RU" sz="1200" b="1" kern="1200">
            <a:latin typeface="Arial" pitchFamily="34" charset="0"/>
            <a:cs typeface="Arial" pitchFamily="34" charset="0"/>
          </a:endParaRPr>
        </a:p>
      </dsp:txBody>
      <dsp:txXfrm>
        <a:off x="2765623" y="817502"/>
        <a:ext cx="2514203" cy="1508521"/>
      </dsp:txXfrm>
    </dsp:sp>
    <dsp:sp modelId="{97C60BBF-4EB0-47D6-B57D-426C009BD0E1}">
      <dsp:nvSpPr>
        <dsp:cNvPr id="0" name=""/>
        <dsp:cNvSpPr/>
      </dsp:nvSpPr>
      <dsp:spPr>
        <a:xfrm>
          <a:off x="5531246" y="817502"/>
          <a:ext cx="2514203" cy="1508521"/>
        </a:xfrm>
        <a:prstGeom prst="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latin typeface="Arial" pitchFamily="34" charset="0"/>
              <a:cs typeface="Arial" pitchFamily="34" charset="0"/>
            </a:rPr>
            <a:t>3. Постановление Правительства РФ от 12.12.2012 № 1287 «О лицензировании деятельности по заготовке, хранению, переработке и реализации лома черных и цветных металлов»</a:t>
          </a:r>
          <a:endParaRPr lang="ru-RU" sz="1200" b="1" kern="1200">
            <a:latin typeface="Arial" pitchFamily="34" charset="0"/>
            <a:cs typeface="Arial" pitchFamily="34" charset="0"/>
          </a:endParaRPr>
        </a:p>
      </dsp:txBody>
      <dsp:txXfrm>
        <a:off x="5531246" y="817502"/>
        <a:ext cx="2514203" cy="1508521"/>
      </dsp:txXfrm>
    </dsp:sp>
    <dsp:sp modelId="{214AFE17-F8F0-49A3-BBE1-D7D17076A9AA}">
      <dsp:nvSpPr>
        <dsp:cNvPr id="0" name=""/>
        <dsp:cNvSpPr/>
      </dsp:nvSpPr>
      <dsp:spPr>
        <a:xfrm>
          <a:off x="0" y="2577445"/>
          <a:ext cx="2514203" cy="1508521"/>
        </a:xfrm>
        <a:prstGeom prst="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latin typeface="Arial" pitchFamily="34" charset="0"/>
              <a:cs typeface="Arial" pitchFamily="34" charset="0"/>
            </a:rPr>
            <a:t>4. Постановление Правительства РФ от 11.05.2001 № 369 «Об утверждении Правил обращения с ломом и отходами черных металлов и их отчуждения»</a:t>
          </a:r>
          <a:endParaRPr lang="ru-RU" sz="1200" b="1" kern="1200">
            <a:latin typeface="Arial" pitchFamily="34" charset="0"/>
            <a:cs typeface="Arial" pitchFamily="34" charset="0"/>
          </a:endParaRPr>
        </a:p>
      </dsp:txBody>
      <dsp:txXfrm>
        <a:off x="0" y="2577445"/>
        <a:ext cx="2514203" cy="1508521"/>
      </dsp:txXfrm>
    </dsp:sp>
    <dsp:sp modelId="{25B63944-289D-4A29-9792-BB77355894BC}">
      <dsp:nvSpPr>
        <dsp:cNvPr id="0" name=""/>
        <dsp:cNvSpPr/>
      </dsp:nvSpPr>
      <dsp:spPr>
        <a:xfrm>
          <a:off x="2765623" y="2577445"/>
          <a:ext cx="2514203" cy="1508521"/>
        </a:xfrm>
        <a:prstGeom prst="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latin typeface="Arial" pitchFamily="34" charset="0"/>
              <a:cs typeface="Arial" pitchFamily="34" charset="0"/>
            </a:rPr>
            <a:t>5. Постановление Правительства РФ от 11.05.2001 №370 «Об утверждении Правил обращения с ломом и отходами цветных металлов и их отчуждения»</a:t>
          </a:r>
          <a:endParaRPr lang="ru-RU" sz="1200" b="1" kern="1200">
            <a:latin typeface="Arial" pitchFamily="34" charset="0"/>
            <a:cs typeface="Arial" pitchFamily="34" charset="0"/>
          </a:endParaRPr>
        </a:p>
      </dsp:txBody>
      <dsp:txXfrm>
        <a:off x="2765623" y="2577445"/>
        <a:ext cx="2514203" cy="1508521"/>
      </dsp:txXfrm>
    </dsp:sp>
    <dsp:sp modelId="{D553E103-2BDB-4493-B7BC-D1B0B4AAFEE3}">
      <dsp:nvSpPr>
        <dsp:cNvPr id="0" name=""/>
        <dsp:cNvSpPr/>
      </dsp:nvSpPr>
      <dsp:spPr>
        <a:xfrm>
          <a:off x="5531246" y="2577445"/>
          <a:ext cx="2514203" cy="1508521"/>
        </a:xfrm>
        <a:prstGeom prst="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itchFamily="34" charset="0"/>
              <a:cs typeface="Arial" pitchFamily="34" charset="0"/>
            </a:rPr>
            <a:t>6. Постановление Администрации Новгородской области от 07.11.2008 № 405 «Об утверждении перечня лома и отходов цветных металлов, разрешенных для приема от физических лиц, на территории области»</a:t>
          </a:r>
          <a:endParaRPr lang="ru-RU" sz="1200" b="1" kern="1200" dirty="0">
            <a:latin typeface="Arial" pitchFamily="34" charset="0"/>
            <a:cs typeface="Arial" pitchFamily="34" charset="0"/>
          </a:endParaRPr>
        </a:p>
      </dsp:txBody>
      <dsp:txXfrm>
        <a:off x="5531246" y="2577445"/>
        <a:ext cx="2514203" cy="15085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994B61-3CE8-497B-B086-B5A30E587424}">
      <dsp:nvSpPr>
        <dsp:cNvPr id="0" name=""/>
        <dsp:cNvSpPr/>
      </dsp:nvSpPr>
      <dsp:spPr>
        <a:xfrm>
          <a:off x="102000" y="166"/>
          <a:ext cx="3867153" cy="1999217"/>
        </a:xfrm>
        <a:prstGeom prst="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1) при предоставлении лицензии или переоформлении лицензии в связи с намерением осуществлять деятельность по адресу не указанному в лицензии: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latin typeface="Arial" pitchFamily="34" charset="0"/>
              <a:cs typeface="Arial" pitchFamily="34" charset="0"/>
            </a:rPr>
            <a:t>Документарная проверка</a:t>
          </a:r>
          <a:endParaRPr lang="ru-RU" sz="1100" b="1" kern="1200" dirty="0">
            <a:latin typeface="Arial" pitchFamily="34" charset="0"/>
            <a:cs typeface="Arial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latin typeface="Arial" pitchFamily="34" charset="0"/>
              <a:cs typeface="Arial" pitchFamily="34" charset="0"/>
            </a:rPr>
            <a:t>Внеплановая выездная проверка</a:t>
          </a:r>
          <a:endParaRPr lang="ru-RU" sz="1100" b="1" kern="1200" dirty="0">
            <a:latin typeface="Arial" pitchFamily="34" charset="0"/>
            <a:cs typeface="Arial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latin typeface="Arial" pitchFamily="34" charset="0"/>
              <a:cs typeface="Arial" pitchFamily="34" charset="0"/>
            </a:rPr>
            <a:t>Внеплановая документарная проверка иной организации (индивидуального предпринимателя)</a:t>
          </a:r>
          <a:endParaRPr lang="ru-RU" sz="1100" b="1" kern="1200" dirty="0">
            <a:latin typeface="Arial" pitchFamily="34" charset="0"/>
            <a:cs typeface="Arial" pitchFamily="34" charset="0"/>
          </a:endParaRPr>
        </a:p>
      </dsp:txBody>
      <dsp:txXfrm>
        <a:off x="102000" y="166"/>
        <a:ext cx="3867153" cy="1999217"/>
      </dsp:txXfrm>
    </dsp:sp>
    <dsp:sp modelId="{E879B027-A7FC-48E9-96BB-F974988889C7}">
      <dsp:nvSpPr>
        <dsp:cNvPr id="0" name=""/>
        <dsp:cNvSpPr/>
      </dsp:nvSpPr>
      <dsp:spPr>
        <a:xfrm>
          <a:off x="4302356" y="166"/>
          <a:ext cx="3867153" cy="1999217"/>
        </a:xfrm>
        <a:prstGeom prst="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2) при проведении лицензионного контроля: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latin typeface="Arial" pitchFamily="34" charset="0"/>
              <a:cs typeface="Arial" pitchFamily="34" charset="0"/>
            </a:rPr>
            <a:t>Внеплановая документарная проверка</a:t>
          </a:r>
          <a:endParaRPr lang="ru-RU" sz="1100" b="1" kern="1200" dirty="0">
            <a:latin typeface="Arial" pitchFamily="34" charset="0"/>
            <a:cs typeface="Arial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latin typeface="Arial" pitchFamily="34" charset="0"/>
              <a:cs typeface="Arial" pitchFamily="34" charset="0"/>
            </a:rPr>
            <a:t>Внеплановая выездная проверка</a:t>
          </a:r>
          <a:endParaRPr lang="ru-RU" sz="1100" b="1" kern="1200" dirty="0">
            <a:latin typeface="Arial" pitchFamily="34" charset="0"/>
            <a:cs typeface="Arial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latin typeface="Arial" pitchFamily="34" charset="0"/>
              <a:cs typeface="Arial" pitchFamily="34" charset="0"/>
            </a:rPr>
            <a:t>Плановая выездная проверка</a:t>
          </a:r>
          <a:endParaRPr lang="ru-RU" sz="1100" b="1" kern="1200" dirty="0">
            <a:latin typeface="Arial" pitchFamily="34" charset="0"/>
            <a:cs typeface="Arial" pitchFamily="34" charset="0"/>
          </a:endParaRPr>
        </a:p>
      </dsp:txBody>
      <dsp:txXfrm>
        <a:off x="4302356" y="166"/>
        <a:ext cx="3867153" cy="1999217"/>
      </dsp:txXfrm>
    </dsp:sp>
    <dsp:sp modelId="{E8D63789-D23E-44CF-A7AC-5643A96C114D}">
      <dsp:nvSpPr>
        <dsp:cNvPr id="0" name=""/>
        <dsp:cNvSpPr/>
      </dsp:nvSpPr>
      <dsp:spPr>
        <a:xfrm>
          <a:off x="2202178" y="2332586"/>
          <a:ext cx="3867153" cy="1999217"/>
        </a:xfrm>
        <a:prstGeom prst="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3) при проведении профилактики нарушения обязательных требований: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latin typeface="Arial" pitchFamily="34" charset="0"/>
              <a:cs typeface="Arial" pitchFamily="34" charset="0"/>
            </a:rPr>
            <a:t>выдача предостережений</a:t>
          </a:r>
          <a:endParaRPr lang="ru-RU" sz="1100" b="1" kern="1200" dirty="0">
            <a:latin typeface="Arial" pitchFamily="34" charset="0"/>
            <a:cs typeface="Arial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latin typeface="Arial" pitchFamily="34" charset="0"/>
              <a:cs typeface="Arial" pitchFamily="34" charset="0"/>
            </a:rPr>
            <a:t>контрольные мероприятия без взаимодействия</a:t>
          </a:r>
          <a:endParaRPr lang="ru-RU" sz="1100" b="1" kern="1200" dirty="0">
            <a:latin typeface="Arial" pitchFamily="34" charset="0"/>
            <a:cs typeface="Arial" pitchFamily="34" charset="0"/>
          </a:endParaRPr>
        </a:p>
      </dsp:txBody>
      <dsp:txXfrm>
        <a:off x="2202178" y="2332586"/>
        <a:ext cx="3867153" cy="19992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815C50-5772-4459-9FB6-9C2A2F1DD564}">
      <dsp:nvSpPr>
        <dsp:cNvPr id="0" name=""/>
        <dsp:cNvSpPr/>
      </dsp:nvSpPr>
      <dsp:spPr>
        <a:xfrm>
          <a:off x="1026" y="777236"/>
          <a:ext cx="4004964" cy="3234697"/>
        </a:xfrm>
        <a:prstGeom prst="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а) наличие на праве собственности или ином законном основании земельных участков, зданий, строений, сооружений, помещений, технических средств, оборудования и технической документации, соответствующих установленным требованиям, необходимых для осуществления лицензируемой деятельности в каждом из мест ее осуществления;</a:t>
          </a:r>
          <a:endParaRPr lang="ru-RU" sz="18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026" y="777236"/>
        <a:ext cx="4004964" cy="3234697"/>
      </dsp:txXfrm>
    </dsp:sp>
    <dsp:sp modelId="{FD0183E6-D56E-415F-B8F3-DA96BB585BF5}">
      <dsp:nvSpPr>
        <dsp:cNvPr id="0" name=""/>
        <dsp:cNvSpPr/>
      </dsp:nvSpPr>
      <dsp:spPr>
        <a:xfrm>
          <a:off x="4406488" y="777236"/>
          <a:ext cx="4004964" cy="3234697"/>
        </a:xfrm>
        <a:prstGeom prst="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б) наличие у соискателя лицензии условий для выполнения требований, установленных Правил обращения с ломом и отходами черных металлов и Правил обращения с ломом и отходами цветных металлов, а также соблюдение лицензиатом вышеуказанных правил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>
        <a:off x="4406488" y="777236"/>
        <a:ext cx="4004964" cy="32346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9A2F1C-BAEB-42DE-B480-A36CED2A586B}">
      <dsp:nvSpPr>
        <dsp:cNvPr id="0" name=""/>
        <dsp:cNvSpPr/>
      </dsp:nvSpPr>
      <dsp:spPr>
        <a:xfrm>
          <a:off x="211309" y="149977"/>
          <a:ext cx="3586679" cy="886954"/>
        </a:xfrm>
        <a:prstGeom prst="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Arial" pitchFamily="34" charset="0"/>
              <a:cs typeface="Arial" pitchFamily="34" charset="0"/>
            </a:rPr>
            <a:t>а) наименование юридического лица или фамилия, имя, отчество индивидуального предпринимателя, номера их телефонов;</a:t>
          </a:r>
          <a:endParaRPr lang="ru-RU" sz="1000" b="1" kern="1200" dirty="0">
            <a:latin typeface="Arial" pitchFamily="34" charset="0"/>
            <a:cs typeface="Arial" pitchFamily="34" charset="0"/>
          </a:endParaRPr>
        </a:p>
      </dsp:txBody>
      <dsp:txXfrm>
        <a:off x="211309" y="149977"/>
        <a:ext cx="3586679" cy="886954"/>
      </dsp:txXfrm>
    </dsp:sp>
    <dsp:sp modelId="{5697FC74-2DAB-4F73-B865-BD6B69C1D786}">
      <dsp:nvSpPr>
        <dsp:cNvPr id="0" name=""/>
        <dsp:cNvSpPr/>
      </dsp:nvSpPr>
      <dsp:spPr>
        <a:xfrm>
          <a:off x="4021730" y="145353"/>
          <a:ext cx="3586679" cy="886954"/>
        </a:xfrm>
        <a:prstGeom prst="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Arial" pitchFamily="34" charset="0"/>
              <a:cs typeface="Arial" pitchFamily="34" charset="0"/>
            </a:rPr>
            <a:t>б) данные о лице, ответственном за прием лома и отходов металлов;</a:t>
          </a:r>
          <a:endParaRPr lang="ru-RU" sz="1000" b="1" kern="1200" dirty="0">
            <a:latin typeface="Arial" pitchFamily="34" charset="0"/>
            <a:cs typeface="Arial" pitchFamily="34" charset="0"/>
          </a:endParaRPr>
        </a:p>
      </dsp:txBody>
      <dsp:txXfrm>
        <a:off x="4021730" y="145353"/>
        <a:ext cx="3586679" cy="886954"/>
      </dsp:txXfrm>
    </dsp:sp>
    <dsp:sp modelId="{EC5B0AE8-D51E-422B-9BE1-53CFEF2271EA}">
      <dsp:nvSpPr>
        <dsp:cNvPr id="0" name=""/>
        <dsp:cNvSpPr/>
      </dsp:nvSpPr>
      <dsp:spPr>
        <a:xfrm>
          <a:off x="147502" y="1319857"/>
          <a:ext cx="3586679" cy="886954"/>
        </a:xfrm>
        <a:prstGeom prst="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smtClean="0">
              <a:latin typeface="Arial" pitchFamily="34" charset="0"/>
              <a:cs typeface="Arial" pitchFamily="34" charset="0"/>
            </a:rPr>
            <a:t>в) распорядок работы;</a:t>
          </a:r>
          <a:endParaRPr lang="ru-RU" sz="1000" b="1" kern="1200">
            <a:latin typeface="Arial" pitchFamily="34" charset="0"/>
            <a:cs typeface="Arial" pitchFamily="34" charset="0"/>
          </a:endParaRPr>
        </a:p>
      </dsp:txBody>
      <dsp:txXfrm>
        <a:off x="147502" y="1319857"/>
        <a:ext cx="3586679" cy="886954"/>
      </dsp:txXfrm>
    </dsp:sp>
    <dsp:sp modelId="{57046BAA-D083-4ACB-B12D-9AD305475CEF}">
      <dsp:nvSpPr>
        <dsp:cNvPr id="0" name=""/>
        <dsp:cNvSpPr/>
      </dsp:nvSpPr>
      <dsp:spPr>
        <a:xfrm>
          <a:off x="4085537" y="1324481"/>
          <a:ext cx="3586679" cy="886954"/>
        </a:xfrm>
        <a:prstGeom prst="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Arial" pitchFamily="34" charset="0"/>
              <a:cs typeface="Arial" pitchFamily="34" charset="0"/>
            </a:rPr>
            <a:t>г) условия приема и цены на лом и отходы металлов;</a:t>
          </a:r>
          <a:endParaRPr lang="ru-RU" sz="1000" b="1" kern="1200" dirty="0">
            <a:latin typeface="Arial" pitchFamily="34" charset="0"/>
            <a:cs typeface="Arial" pitchFamily="34" charset="0"/>
          </a:endParaRPr>
        </a:p>
      </dsp:txBody>
      <dsp:txXfrm>
        <a:off x="4085537" y="1324481"/>
        <a:ext cx="3586679" cy="886954"/>
      </dsp:txXfrm>
    </dsp:sp>
    <dsp:sp modelId="{2FA06DA5-0F20-4BD7-A7F1-CEF0F27FABA0}">
      <dsp:nvSpPr>
        <dsp:cNvPr id="0" name=""/>
        <dsp:cNvSpPr/>
      </dsp:nvSpPr>
      <dsp:spPr>
        <a:xfrm>
          <a:off x="147502" y="2424365"/>
          <a:ext cx="3586679" cy="886954"/>
        </a:xfrm>
        <a:prstGeom prst="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smtClean="0">
              <a:latin typeface="Arial" pitchFamily="34" charset="0"/>
              <a:cs typeface="Arial" pitchFamily="34" charset="0"/>
            </a:rPr>
            <a:t>д) перечень разрешенных для приема от физических лиц лома и отходов цветных металлов;</a:t>
          </a:r>
          <a:endParaRPr lang="ru-RU" sz="1000" b="1" kern="1200">
            <a:latin typeface="Arial" pitchFamily="34" charset="0"/>
            <a:cs typeface="Arial" pitchFamily="34" charset="0"/>
          </a:endParaRPr>
        </a:p>
      </dsp:txBody>
      <dsp:txXfrm>
        <a:off x="147502" y="2424365"/>
        <a:ext cx="3586679" cy="886954"/>
      </dsp:txXfrm>
    </dsp:sp>
    <dsp:sp modelId="{56E7C23A-F9F6-4825-A685-FAE670714276}">
      <dsp:nvSpPr>
        <dsp:cNvPr id="0" name=""/>
        <dsp:cNvSpPr/>
      </dsp:nvSpPr>
      <dsp:spPr>
        <a:xfrm>
          <a:off x="4021730" y="2424365"/>
          <a:ext cx="3586679" cy="886954"/>
        </a:xfrm>
        <a:prstGeom prst="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smtClean="0">
              <a:latin typeface="Arial" pitchFamily="34" charset="0"/>
              <a:cs typeface="Arial" pitchFamily="34" charset="0"/>
            </a:rPr>
            <a:t>е) лицензия или ее копия, заверенная лицензирующим органом, выдавшим лицензию;</a:t>
          </a:r>
          <a:endParaRPr lang="ru-RU" sz="1000" b="1" kern="1200">
            <a:latin typeface="Arial" pitchFamily="34" charset="0"/>
            <a:cs typeface="Arial" pitchFamily="34" charset="0"/>
          </a:endParaRPr>
        </a:p>
      </dsp:txBody>
      <dsp:txXfrm>
        <a:off x="4021730" y="2424365"/>
        <a:ext cx="3586679" cy="886954"/>
      </dsp:txXfrm>
    </dsp:sp>
    <dsp:sp modelId="{09E941D2-F576-4FD3-86EF-6E4205D42FA2}">
      <dsp:nvSpPr>
        <dsp:cNvPr id="0" name=""/>
        <dsp:cNvSpPr/>
      </dsp:nvSpPr>
      <dsp:spPr>
        <a:xfrm>
          <a:off x="2084616" y="3525025"/>
          <a:ext cx="3586679" cy="886954"/>
        </a:xfrm>
        <a:prstGeom prst="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Arial" pitchFamily="34" charset="0"/>
              <a:cs typeface="Arial" pitchFamily="34" charset="0"/>
            </a:rPr>
            <a:t>ж) нотариально заверенная копия документа, подтверждающего факт внесения записи о юридическом лице в ЕГРЮЛ или свидетельства о государственной регистрации индивидуального предпринимателя, осуществляющего прием лома и отходов металлов.</a:t>
          </a:r>
          <a:endParaRPr lang="ru-RU" sz="1000" b="1" kern="1200" dirty="0">
            <a:latin typeface="Arial" pitchFamily="34" charset="0"/>
            <a:cs typeface="Arial" pitchFamily="34" charset="0"/>
          </a:endParaRPr>
        </a:p>
      </dsp:txBody>
      <dsp:txXfrm>
        <a:off x="2084616" y="3525025"/>
        <a:ext cx="3586679" cy="8869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59AB76-FD11-45D5-ACB8-76724E124EC3}">
      <dsp:nvSpPr>
        <dsp:cNvPr id="0" name=""/>
        <dsp:cNvSpPr/>
      </dsp:nvSpPr>
      <dsp:spPr>
        <a:xfrm>
          <a:off x="355236" y="1827"/>
          <a:ext cx="3443774" cy="2066264"/>
        </a:xfrm>
        <a:prstGeom prst="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1) документы на имеющееся оборудование и приборы, а также документы о проведении их поверок и испытаний;</a:t>
          </a:r>
          <a:endParaRPr lang="ru-RU" sz="2000" b="1" kern="1200" dirty="0">
            <a:latin typeface="Arial" pitchFamily="34" charset="0"/>
            <a:cs typeface="Arial" pitchFamily="34" charset="0"/>
          </a:endParaRPr>
        </a:p>
      </dsp:txBody>
      <dsp:txXfrm>
        <a:off x="355236" y="1827"/>
        <a:ext cx="3443774" cy="2066264"/>
      </dsp:txXfrm>
    </dsp:sp>
    <dsp:sp modelId="{B8D72DB9-0CBB-4AD7-B57F-09A2C28581F8}">
      <dsp:nvSpPr>
        <dsp:cNvPr id="0" name=""/>
        <dsp:cNvSpPr/>
      </dsp:nvSpPr>
      <dsp:spPr>
        <a:xfrm>
          <a:off x="4143387" y="1827"/>
          <a:ext cx="3443774" cy="2066264"/>
        </a:xfrm>
        <a:prstGeom prst="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2) инструкции о порядке проведения радиационного контроля лома и отходов черных металлов и проверки их на взрывобезопасность;</a:t>
          </a:r>
          <a:endParaRPr lang="ru-RU" sz="2000" b="1" kern="1200" dirty="0">
            <a:latin typeface="Arial" pitchFamily="34" charset="0"/>
            <a:cs typeface="Arial" pitchFamily="34" charset="0"/>
          </a:endParaRPr>
        </a:p>
      </dsp:txBody>
      <dsp:txXfrm>
        <a:off x="4143387" y="1827"/>
        <a:ext cx="3443774" cy="2066264"/>
      </dsp:txXfrm>
    </dsp:sp>
    <dsp:sp modelId="{F4285CBE-E2E7-40E8-9D1D-D16EF943E0CB}">
      <dsp:nvSpPr>
        <dsp:cNvPr id="0" name=""/>
        <dsp:cNvSpPr/>
      </dsp:nvSpPr>
      <dsp:spPr>
        <a:xfrm>
          <a:off x="355236" y="2412469"/>
          <a:ext cx="3443774" cy="2066264"/>
        </a:xfrm>
        <a:prstGeom prst="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3) инструкция о порядке действий при обнаружении радиоактивных лома и отходов черных металлов;</a:t>
          </a:r>
          <a:endParaRPr lang="ru-RU" sz="2000" b="1" kern="1200" dirty="0">
            <a:latin typeface="Arial" pitchFamily="34" charset="0"/>
            <a:cs typeface="Arial" pitchFamily="34" charset="0"/>
          </a:endParaRPr>
        </a:p>
      </dsp:txBody>
      <dsp:txXfrm>
        <a:off x="355236" y="2412469"/>
        <a:ext cx="3443774" cy="2066264"/>
      </dsp:txXfrm>
    </dsp:sp>
    <dsp:sp modelId="{28E2A31D-8880-46B0-9C2F-762E68C6AEB7}">
      <dsp:nvSpPr>
        <dsp:cNvPr id="0" name=""/>
        <dsp:cNvSpPr/>
      </dsp:nvSpPr>
      <dsp:spPr>
        <a:xfrm>
          <a:off x="4143387" y="2412469"/>
          <a:ext cx="3443774" cy="2066264"/>
        </a:xfrm>
        <a:prstGeom prst="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4) инструкция о порядке действий при обнаружении взрывоопасных предметов.</a:t>
          </a:r>
          <a:endParaRPr lang="ru-RU" sz="2000" b="1" kern="1200" dirty="0">
            <a:latin typeface="Arial" pitchFamily="34" charset="0"/>
            <a:cs typeface="Arial" pitchFamily="34" charset="0"/>
          </a:endParaRPr>
        </a:p>
      </dsp:txBody>
      <dsp:txXfrm>
        <a:off x="4143387" y="2412469"/>
        <a:ext cx="3443774" cy="20662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53E187-5C3A-46D4-B70A-07E24DDAA18B}">
      <dsp:nvSpPr>
        <dsp:cNvPr id="0" name=""/>
        <dsp:cNvSpPr/>
      </dsp:nvSpPr>
      <dsp:spPr>
        <a:xfrm>
          <a:off x="0" y="24762"/>
          <a:ext cx="2552699" cy="2190752"/>
        </a:xfrm>
        <a:prstGeom prst="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itchFamily="34" charset="0"/>
              <a:cs typeface="Arial" pitchFamily="34" charset="0"/>
            </a:rPr>
            <a:t>Наличие следующих работников: </a:t>
          </a:r>
          <a:endParaRPr lang="ru-RU" sz="1200" b="1" kern="1200" dirty="0">
            <a:latin typeface="Arial" pitchFamily="34" charset="0"/>
            <a:cs typeface="Arial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>
              <a:latin typeface="Arial" pitchFamily="34" charset="0"/>
              <a:cs typeface="Arial" pitchFamily="34" charset="0"/>
            </a:rPr>
            <a:t>контролер лома и отходов металла 2 разряда - на каждом объекте по приему лома и отходов черных металлов;</a:t>
          </a:r>
          <a:endParaRPr lang="ru-RU" sz="900" b="1" kern="1200" dirty="0">
            <a:latin typeface="Arial" pitchFamily="34" charset="0"/>
            <a:cs typeface="Arial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>
              <a:latin typeface="Arial" pitchFamily="34" charset="0"/>
              <a:cs typeface="Arial" pitchFamily="34" charset="0"/>
            </a:rPr>
            <a:t>прессовщик лома и отходов металла 1 разряда - не менее чем на одном из объектов по приему лома и отходов черных металлов в пределах территории субъекта Российской Федерации;</a:t>
          </a:r>
          <a:endParaRPr lang="ru-RU" sz="900" b="1" kern="1200" dirty="0">
            <a:latin typeface="Arial" pitchFamily="34" charset="0"/>
            <a:cs typeface="Arial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>
              <a:latin typeface="Arial" pitchFamily="34" charset="0"/>
              <a:cs typeface="Arial" pitchFamily="34" charset="0"/>
            </a:rPr>
            <a:t>лица, ответственного за проведение радиационного контроля лома и отходов черных металлов;</a:t>
          </a:r>
          <a:endParaRPr lang="ru-RU" sz="900" b="1" kern="1200" dirty="0">
            <a:latin typeface="Arial" pitchFamily="34" charset="0"/>
            <a:cs typeface="Arial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>
              <a:latin typeface="Arial" pitchFamily="34" charset="0"/>
              <a:cs typeface="Arial" pitchFamily="34" charset="0"/>
            </a:rPr>
            <a:t>лица, ответственного за проведение контроля лома и отходов черных металлов на взрывобезопасность</a:t>
          </a:r>
          <a:endParaRPr lang="ru-RU" sz="900" b="1" kern="1200" dirty="0">
            <a:latin typeface="Arial" pitchFamily="34" charset="0"/>
            <a:cs typeface="Arial" pitchFamily="34" charset="0"/>
          </a:endParaRPr>
        </a:p>
      </dsp:txBody>
      <dsp:txXfrm>
        <a:off x="0" y="24762"/>
        <a:ext cx="2552699" cy="2190752"/>
      </dsp:txXfrm>
    </dsp:sp>
    <dsp:sp modelId="{DD2190F4-0F21-4F6E-9A6B-52649FFBC514}">
      <dsp:nvSpPr>
        <dsp:cNvPr id="0" name=""/>
        <dsp:cNvSpPr/>
      </dsp:nvSpPr>
      <dsp:spPr>
        <a:xfrm>
          <a:off x="2807970" y="24762"/>
          <a:ext cx="2552699" cy="2190752"/>
        </a:xfrm>
        <a:prstGeom prst="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itchFamily="34" charset="0"/>
              <a:cs typeface="Arial" pitchFamily="34" charset="0"/>
            </a:rPr>
            <a:t>Наличие площадки с твердым (асфальтовым, бетонным) покрытием, предназначенной для хранения лома и отходов металлов, </a:t>
          </a:r>
          <a:endParaRPr lang="ru-RU" sz="1200" b="1" kern="1200" dirty="0">
            <a:latin typeface="Arial" pitchFamily="34" charset="0"/>
            <a:cs typeface="Arial" pitchFamily="34" charset="0"/>
          </a:endParaRPr>
        </a:p>
      </dsp:txBody>
      <dsp:txXfrm>
        <a:off x="2807970" y="24762"/>
        <a:ext cx="2552699" cy="2190752"/>
      </dsp:txXfrm>
    </dsp:sp>
    <dsp:sp modelId="{7074F679-ACE4-4757-B88E-23E31B06FCA7}">
      <dsp:nvSpPr>
        <dsp:cNvPr id="0" name=""/>
        <dsp:cNvSpPr/>
      </dsp:nvSpPr>
      <dsp:spPr>
        <a:xfrm>
          <a:off x="5615940" y="24762"/>
          <a:ext cx="2552699" cy="2190752"/>
        </a:xfrm>
        <a:prstGeom prst="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itchFamily="34" charset="0"/>
              <a:cs typeface="Arial" pitchFamily="34" charset="0"/>
            </a:rPr>
            <a:t>Наличие оборудования для проведения радиационного контроля лома и отходов черных металлов;</a:t>
          </a:r>
          <a:endParaRPr lang="ru-RU" sz="1200" b="1" kern="1200" dirty="0">
            <a:latin typeface="Arial" pitchFamily="34" charset="0"/>
            <a:cs typeface="Arial" pitchFamily="34" charset="0"/>
          </a:endParaRPr>
        </a:p>
      </dsp:txBody>
      <dsp:txXfrm>
        <a:off x="5615940" y="24762"/>
        <a:ext cx="2552699" cy="2190752"/>
      </dsp:txXfrm>
    </dsp:sp>
    <dsp:sp modelId="{C8F9D474-C313-4199-B61A-CD978DB31666}">
      <dsp:nvSpPr>
        <dsp:cNvPr id="0" name=""/>
        <dsp:cNvSpPr/>
      </dsp:nvSpPr>
      <dsp:spPr>
        <a:xfrm>
          <a:off x="0" y="2470785"/>
          <a:ext cx="2552699" cy="2190752"/>
        </a:xfrm>
        <a:prstGeom prst="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itchFamily="34" charset="0"/>
              <a:cs typeface="Arial" pitchFamily="34" charset="0"/>
            </a:rPr>
            <a:t>Оборудования для определения химического состава лома и отходов цветных металлов;</a:t>
          </a:r>
          <a:endParaRPr lang="ru-RU" sz="1200" b="1" kern="1200" dirty="0">
            <a:latin typeface="Arial" pitchFamily="34" charset="0"/>
            <a:cs typeface="Arial" pitchFamily="34" charset="0"/>
          </a:endParaRPr>
        </a:p>
      </dsp:txBody>
      <dsp:txXfrm>
        <a:off x="0" y="2470785"/>
        <a:ext cx="2552699" cy="2190752"/>
      </dsp:txXfrm>
    </dsp:sp>
    <dsp:sp modelId="{7EC5428B-AE95-4D9A-8276-59BF189C0EC4}">
      <dsp:nvSpPr>
        <dsp:cNvPr id="0" name=""/>
        <dsp:cNvSpPr/>
      </dsp:nvSpPr>
      <dsp:spPr>
        <a:xfrm>
          <a:off x="2807970" y="2470785"/>
          <a:ext cx="2552699" cy="2190752"/>
        </a:xfrm>
        <a:prstGeom prst="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itchFamily="34" charset="0"/>
              <a:cs typeface="Arial" pitchFamily="34" charset="0"/>
            </a:rPr>
            <a:t>Наличие пресса для пакетирования лома черных металлов (с усилием прессования не менее 2500 кН), либо пресс-ножниц (с усилием реза не менее 3000 кН), либо установки для дробления и сортировки легковесного лома (с мощностью привода не менее 495 кВт);</a:t>
          </a:r>
          <a:endParaRPr lang="ru-RU" sz="1200" b="1" kern="1200" dirty="0">
            <a:latin typeface="Arial" pitchFamily="34" charset="0"/>
            <a:cs typeface="Arial" pitchFamily="34" charset="0"/>
          </a:endParaRPr>
        </a:p>
      </dsp:txBody>
      <dsp:txXfrm>
        <a:off x="2807970" y="2470785"/>
        <a:ext cx="2552699" cy="2190752"/>
      </dsp:txXfrm>
    </dsp:sp>
    <dsp:sp modelId="{A140DF92-1F2C-446A-A70D-BEEE78AD1B66}">
      <dsp:nvSpPr>
        <dsp:cNvPr id="0" name=""/>
        <dsp:cNvSpPr/>
      </dsp:nvSpPr>
      <dsp:spPr>
        <a:xfrm>
          <a:off x="5615940" y="2470785"/>
          <a:ext cx="2552699" cy="2190752"/>
        </a:xfrm>
        <a:prstGeom prst="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itchFamily="34" charset="0"/>
              <a:cs typeface="Arial" pitchFamily="34" charset="0"/>
            </a:rPr>
            <a:t>Оборудования для сортировки или измельчения стружки.</a:t>
          </a:r>
          <a:endParaRPr lang="ru-RU" sz="1200" b="1" kern="1200" dirty="0">
            <a:latin typeface="Arial" pitchFamily="34" charset="0"/>
            <a:cs typeface="Arial" pitchFamily="34" charset="0"/>
          </a:endParaRPr>
        </a:p>
      </dsp:txBody>
      <dsp:txXfrm>
        <a:off x="5615940" y="2470785"/>
        <a:ext cx="2552699" cy="219075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51561-73D8-4D52-B26D-CECBA03673B6}">
      <dsp:nvSpPr>
        <dsp:cNvPr id="0" name=""/>
        <dsp:cNvSpPr/>
      </dsp:nvSpPr>
      <dsp:spPr>
        <a:xfrm>
          <a:off x="2444" y="239898"/>
          <a:ext cx="1939304" cy="1163582"/>
        </a:xfrm>
        <a:prstGeom prst="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На переоформление – 6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>
        <a:off x="2444" y="239898"/>
        <a:ext cx="1939304" cy="1163582"/>
      </dsp:txXfrm>
    </dsp:sp>
    <dsp:sp modelId="{B63E85B1-7E75-4FB8-8CFD-87CEBD4EC8F5}">
      <dsp:nvSpPr>
        <dsp:cNvPr id="0" name=""/>
        <dsp:cNvSpPr/>
      </dsp:nvSpPr>
      <dsp:spPr>
        <a:xfrm>
          <a:off x="2135679" y="239898"/>
          <a:ext cx="1939304" cy="1163582"/>
        </a:xfrm>
        <a:prstGeom prst="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На выдачу – 8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>
        <a:off x="2135679" y="239898"/>
        <a:ext cx="1939304" cy="1163582"/>
      </dsp:txXfrm>
    </dsp:sp>
    <dsp:sp modelId="{EF55E4DA-B311-488C-A8D5-ADD7A0DBA9C5}">
      <dsp:nvSpPr>
        <dsp:cNvPr id="0" name=""/>
        <dsp:cNvSpPr/>
      </dsp:nvSpPr>
      <dsp:spPr>
        <a:xfrm>
          <a:off x="4268915" y="239898"/>
          <a:ext cx="1939304" cy="1163582"/>
        </a:xfrm>
        <a:prstGeom prst="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На прекращение – 2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>
        <a:off x="4268915" y="239898"/>
        <a:ext cx="1939304" cy="1163582"/>
      </dsp:txXfrm>
    </dsp:sp>
    <dsp:sp modelId="{97E4BFEB-641E-4EA6-A086-907AE08518F9}">
      <dsp:nvSpPr>
        <dsp:cNvPr id="0" name=""/>
        <dsp:cNvSpPr/>
      </dsp:nvSpPr>
      <dsp:spPr>
        <a:xfrm>
          <a:off x="6402150" y="239898"/>
          <a:ext cx="1939304" cy="1163582"/>
        </a:xfrm>
        <a:prstGeom prst="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Отказано в предоставлении лицензии – 1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>
        <a:off x="6402150" y="239898"/>
        <a:ext cx="1939304" cy="116358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6FC3FA-9900-4C63-89B2-3C77354F17AF}">
      <dsp:nvSpPr>
        <dsp:cNvPr id="0" name=""/>
        <dsp:cNvSpPr/>
      </dsp:nvSpPr>
      <dsp:spPr>
        <a:xfrm>
          <a:off x="0" y="594717"/>
          <a:ext cx="2529681" cy="1517808"/>
        </a:xfrm>
        <a:prstGeom prst="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Arial" pitchFamily="34" charset="0"/>
              <a:cs typeface="Arial" pitchFamily="34" charset="0"/>
            </a:rPr>
            <a:t>1) представление соискателем лицензии в лицензирующий орган заявления о предоставлении лицензии, лицензиатом – заявления о переоформлении лицензии;</a:t>
          </a:r>
          <a:endParaRPr lang="ru-RU" sz="1300" b="1" kern="1200" dirty="0">
            <a:latin typeface="Arial" pitchFamily="34" charset="0"/>
            <a:cs typeface="Arial" pitchFamily="34" charset="0"/>
          </a:endParaRPr>
        </a:p>
      </dsp:txBody>
      <dsp:txXfrm>
        <a:off x="0" y="594717"/>
        <a:ext cx="2529681" cy="1517808"/>
      </dsp:txXfrm>
    </dsp:sp>
    <dsp:sp modelId="{F8950C9D-F726-4194-813A-69A1B7DA70B8}">
      <dsp:nvSpPr>
        <dsp:cNvPr id="0" name=""/>
        <dsp:cNvSpPr/>
      </dsp:nvSpPr>
      <dsp:spPr>
        <a:xfrm>
          <a:off x="2782649" y="594717"/>
          <a:ext cx="2529681" cy="1517808"/>
        </a:xfrm>
        <a:prstGeom prst="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Arial" pitchFamily="34" charset="0"/>
              <a:cs typeface="Arial" pitchFamily="34" charset="0"/>
            </a:rPr>
            <a:t>2) истечение срока исполнения лицензиатом ранее выданного министерством предписания об устранении выявленного нарушения лицензионных требований;</a:t>
          </a:r>
          <a:endParaRPr lang="ru-RU" sz="1300" b="1" kern="1200" dirty="0">
            <a:latin typeface="Arial" pitchFamily="34" charset="0"/>
            <a:cs typeface="Arial" pitchFamily="34" charset="0"/>
          </a:endParaRPr>
        </a:p>
      </dsp:txBody>
      <dsp:txXfrm>
        <a:off x="2782649" y="594717"/>
        <a:ext cx="2529681" cy="1517808"/>
      </dsp:txXfrm>
    </dsp:sp>
    <dsp:sp modelId="{B23A161D-AAD1-44D6-A2B6-EFFBC0D07F05}">
      <dsp:nvSpPr>
        <dsp:cNvPr id="0" name=""/>
        <dsp:cNvSpPr/>
      </dsp:nvSpPr>
      <dsp:spPr>
        <a:xfrm>
          <a:off x="5565298" y="594717"/>
          <a:ext cx="2529681" cy="1517808"/>
        </a:xfrm>
        <a:prstGeom prst="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Arial" pitchFamily="34" charset="0"/>
              <a:cs typeface="Arial" pitchFamily="34" charset="0"/>
            </a:rPr>
            <a:t>3) поступление в министерство обращений или  информации о фактах грубых нарушений лицензиатом лицензионных требований;</a:t>
          </a:r>
          <a:endParaRPr lang="ru-RU" sz="1300" b="1" kern="1200" dirty="0">
            <a:latin typeface="Arial" pitchFamily="34" charset="0"/>
            <a:cs typeface="Arial" pitchFamily="34" charset="0"/>
          </a:endParaRPr>
        </a:p>
      </dsp:txBody>
      <dsp:txXfrm>
        <a:off x="5565298" y="594717"/>
        <a:ext cx="2529681" cy="1517808"/>
      </dsp:txXfrm>
    </dsp:sp>
    <dsp:sp modelId="{446C0B82-E5F8-4B10-95C2-259CE723265E}">
      <dsp:nvSpPr>
        <dsp:cNvPr id="0" name=""/>
        <dsp:cNvSpPr/>
      </dsp:nvSpPr>
      <dsp:spPr>
        <a:xfrm>
          <a:off x="0" y="2365494"/>
          <a:ext cx="2529681" cy="1517808"/>
        </a:xfrm>
        <a:prstGeom prst="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Arial" pitchFamily="34" charset="0"/>
              <a:cs typeface="Arial" pitchFamily="34" charset="0"/>
            </a:rPr>
            <a:t>4) истечение срока, на который было приостановлено действие лицензии в соответствии с частями 2 и 3 статьи 20 Федерального закона № 99-ФЗ;</a:t>
          </a:r>
          <a:endParaRPr lang="ru-RU" sz="1300" b="1" kern="1200" dirty="0">
            <a:latin typeface="Arial" pitchFamily="34" charset="0"/>
            <a:cs typeface="Arial" pitchFamily="34" charset="0"/>
          </a:endParaRPr>
        </a:p>
      </dsp:txBody>
      <dsp:txXfrm>
        <a:off x="0" y="2365494"/>
        <a:ext cx="2529681" cy="1517808"/>
      </dsp:txXfrm>
    </dsp:sp>
    <dsp:sp modelId="{D87B0E8C-4301-43BE-8742-62A3B8D7B0FD}">
      <dsp:nvSpPr>
        <dsp:cNvPr id="0" name=""/>
        <dsp:cNvSpPr/>
      </dsp:nvSpPr>
      <dsp:spPr>
        <a:xfrm>
          <a:off x="2782649" y="2365494"/>
          <a:ext cx="2529681" cy="1517808"/>
        </a:xfrm>
        <a:prstGeom prst="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smtClean="0">
              <a:latin typeface="Arial" pitchFamily="34" charset="0"/>
              <a:cs typeface="Arial" pitchFamily="34" charset="0"/>
            </a:rPr>
            <a:t>5) наличие ходатайства лицензиата о проведении министерством внеплановой выездной проверки в целях установления факта досрочного исполнения предписания министерства;</a:t>
          </a:r>
          <a:endParaRPr lang="ru-RU" sz="1300" b="1" kern="1200">
            <a:latin typeface="Arial" pitchFamily="34" charset="0"/>
            <a:cs typeface="Arial" pitchFamily="34" charset="0"/>
          </a:endParaRPr>
        </a:p>
      </dsp:txBody>
      <dsp:txXfrm>
        <a:off x="2782649" y="2365494"/>
        <a:ext cx="2529681" cy="1517808"/>
      </dsp:txXfrm>
    </dsp:sp>
    <dsp:sp modelId="{F37660F5-9457-4185-901B-428659943722}">
      <dsp:nvSpPr>
        <dsp:cNvPr id="0" name=""/>
        <dsp:cNvSpPr/>
      </dsp:nvSpPr>
      <dsp:spPr>
        <a:xfrm>
          <a:off x="5565298" y="2365494"/>
          <a:ext cx="2529681" cy="1517808"/>
        </a:xfrm>
        <a:prstGeom prst="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smtClean="0">
              <a:latin typeface="Arial" pitchFamily="34" charset="0"/>
              <a:cs typeface="Arial" pitchFamily="34" charset="0"/>
            </a:rPr>
            <a:t>6) наличие приказа о проведении проверки, изданного в соответствии с поручением Президента Российской Федерации или Правительства Российской Федерации.</a:t>
          </a:r>
          <a:endParaRPr lang="ru-RU" sz="1300" b="1" kern="1200">
            <a:latin typeface="Arial" pitchFamily="34" charset="0"/>
            <a:cs typeface="Arial" pitchFamily="34" charset="0"/>
          </a:endParaRPr>
        </a:p>
      </dsp:txBody>
      <dsp:txXfrm>
        <a:off x="5565298" y="2365494"/>
        <a:ext cx="2529681" cy="15178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24243" cy="3428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52473" y="0"/>
            <a:ext cx="4324243" cy="3428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77276-D5A3-4C42-B53D-6D65E9619CDF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91293"/>
            <a:ext cx="4324243" cy="3428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52473" y="6491293"/>
            <a:ext cx="4324243" cy="3428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2CABB-FE75-4E95-B3AC-A6DC2C3AF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1316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24243" cy="3428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52473" y="0"/>
            <a:ext cx="4324243" cy="3428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841C1-8CFC-4A10-86DC-E5C8C15AD1D5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51225" y="854075"/>
            <a:ext cx="3076575" cy="2306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7903" y="3288954"/>
            <a:ext cx="7983219" cy="26909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91293"/>
            <a:ext cx="4324243" cy="3428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52473" y="6491293"/>
            <a:ext cx="4324243" cy="3428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A85C2C-2C20-40C6-9386-811BECB79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0967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Работа с обращениями граждан все больше обретает статус одного из приоритетных направлений в деятельности органов власти всех уровней. Важное значение ей отведено и в Правительстве НО.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85C2C-2C20-40C6-9386-811BECB7922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417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авительство 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7002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533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054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297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352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604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873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авительство НО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8065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авительство НО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5260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5571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561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349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352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344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29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 userDrawn="1"/>
        </p:nvCxnSpPr>
        <p:spPr>
          <a:xfrm>
            <a:off x="685800" y="1285540"/>
            <a:ext cx="8750122" cy="0"/>
          </a:xfrm>
          <a:prstGeom prst="line">
            <a:avLst/>
          </a:prstGeom>
          <a:ln w="28575">
            <a:solidFill>
              <a:srgbClr val="F348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631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  <p:sldLayoutId id="2147483666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004B57"/>
          </a:solidFill>
          <a:latin typeface="Fedra Sans Pro Medium" panose="020B06040400000200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rgbClr val="004B57"/>
          </a:solidFill>
          <a:latin typeface="Fedra Sans Pro Book" panose="020B05040400000200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4B57"/>
          </a:solidFill>
          <a:latin typeface="Fedra Sans Pro Book" panose="020B05040400000200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4B57"/>
          </a:solidFill>
          <a:latin typeface="Fedra Sans Pro Book" panose="020B05040400000200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4B57"/>
          </a:solidFill>
          <a:latin typeface="Fedra Sans Pro Book" panose="020B05040400000200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4B57"/>
          </a:solidFill>
          <a:latin typeface="Fedra Sans Pro Book" panose="020B050404000002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94FAB-1076-432D-83D5-95EF1DA8B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991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0" y="263724"/>
            <a:ext cx="711200" cy="823920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1565910" y="625934"/>
            <a:ext cx="6549390" cy="26713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МИНИСТЕРСТВО ПРОМШЫЛЕННОСТИ И ТОРГОВЛИ 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НОВГОРОДСКОЙ ОБЛАСТИ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880"/>
            <a:ext cx="9144000" cy="5532120"/>
          </a:xfrm>
          <a:prstGeom prst="rect">
            <a:avLst/>
          </a:prstGeom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1200150" y="1764383"/>
            <a:ext cx="6737350" cy="221325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ОСУЩЕСТВЛЕНИЕ </a:t>
            </a:r>
            <a:r>
              <a:rPr lang="ru-RU" sz="2400" b="1" dirty="0" smtClean="0">
                <a:solidFill>
                  <a:srgbClr val="FF0000"/>
                </a:solidFill>
              </a:rPr>
              <a:t>ДЕЯТЕЛЬНОСТИ ПО ЗАГОТОВКЕ, ХРАНЕНИЮ, ПЕРЕРАБОТКЕ И РЕАЛИЗАЦИИ ЛОМА ЧЕРНЫХ МЕТАЛЛОВ, ЦВЕТНЫХ МЕТАЛЛОВ </a:t>
            </a:r>
            <a:r>
              <a:rPr lang="ru-RU" sz="2400" b="1" dirty="0">
                <a:solidFill>
                  <a:srgbClr val="FF0000"/>
                </a:solidFill>
              </a:rPr>
              <a:t>НА ТЕРРИТОРИИ </a:t>
            </a:r>
            <a:r>
              <a:rPr lang="ru-RU" sz="2400" b="1" dirty="0" smtClean="0">
                <a:solidFill>
                  <a:srgbClr val="FF0000"/>
                </a:solidFill>
              </a:rPr>
              <a:t>НОВГОРОДСКОЙ ОБЛАСТИ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92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28650" y="200501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0" dirty="0" smtClean="0">
                <a:solidFill>
                  <a:schemeClr val="bg2">
                    <a:lumMod val="75000"/>
                  </a:schemeClr>
                </a:solidFill>
              </a:rPr>
              <a:t>0</a:t>
            </a:r>
            <a:r>
              <a:rPr lang="ru-RU" altLang="ru-RU" sz="5000" dirty="0">
                <a:solidFill>
                  <a:srgbClr val="F34840"/>
                </a:solidFill>
              </a:rPr>
              <a:t>9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0" y="263724"/>
            <a:ext cx="711200" cy="823920"/>
          </a:xfrm>
          <a:prstGeom prst="rect">
            <a:avLst/>
          </a:prstGeom>
        </p:spPr>
      </p:pic>
      <p:sp>
        <p:nvSpPr>
          <p:cNvPr id="17" name="Заголовок 6">
            <a:extLst>
              <a:ext uri="{FF2B5EF4-FFF2-40B4-BE49-F238E27FC236}">
                <a16:creationId xmlns="" xmlns:a16="http://schemas.microsoft.com/office/drawing/2014/main" id="{5D439AE2-0261-4622-8565-10F64BDF42BA}"/>
              </a:ext>
            </a:extLst>
          </p:cNvPr>
          <p:cNvSpPr txBox="1">
            <a:spLocks/>
          </p:cNvSpPr>
          <p:nvPr/>
        </p:nvSpPr>
        <p:spPr>
          <a:xfrm>
            <a:off x="618672" y="1440022"/>
            <a:ext cx="8159568" cy="3659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4B57"/>
                </a:solidFill>
                <a:latin typeface="Fedra Sans Pro Medium" panose="020B0604040000020004" pitchFamily="34" charset="0"/>
                <a:ea typeface="+mj-ea"/>
                <a:cs typeface="+mj-cs"/>
              </a:defRPr>
            </a:lvl1pPr>
          </a:lstStyle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Основаниями для проведения внеплановой выездной проверки являются:</a:t>
            </a:r>
            <a:endParaRPr lang="ru-RU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565910" y="625934"/>
            <a:ext cx="6549390" cy="26713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МИНИСТЕРСТВО ПРОМШЫЛЕННОСТИ И ТОРГОВЛИ 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НОВГОРОДСКОЙ ОБЛАСТИ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017770637"/>
              </p:ext>
            </p:extLst>
          </p:nvPr>
        </p:nvGraphicFramePr>
        <p:xfrm>
          <a:off x="683260" y="2071370"/>
          <a:ext cx="8094980" cy="4478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8312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28650" y="200501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0" dirty="0" smtClean="0">
                <a:solidFill>
                  <a:schemeClr val="bg2">
                    <a:lumMod val="75000"/>
                  </a:schemeClr>
                </a:solidFill>
              </a:rPr>
              <a:t>1</a:t>
            </a:r>
            <a:r>
              <a:rPr lang="ru-RU" altLang="ru-RU" sz="5000" dirty="0" smtClean="0">
                <a:solidFill>
                  <a:srgbClr val="F34840"/>
                </a:solidFill>
              </a:rPr>
              <a:t>0</a:t>
            </a:r>
            <a:endParaRPr lang="ru-RU" altLang="ru-RU" sz="5000" dirty="0">
              <a:solidFill>
                <a:srgbClr val="F3484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0" y="263724"/>
            <a:ext cx="711200" cy="823920"/>
          </a:xfrm>
          <a:prstGeom prst="rect">
            <a:avLst/>
          </a:prstGeom>
        </p:spPr>
      </p:pic>
      <p:sp>
        <p:nvSpPr>
          <p:cNvPr id="17" name="Заголовок 6">
            <a:extLst>
              <a:ext uri="{FF2B5EF4-FFF2-40B4-BE49-F238E27FC236}">
                <a16:creationId xmlns="" xmlns:a16="http://schemas.microsoft.com/office/drawing/2014/main" id="{5D439AE2-0261-4622-8565-10F64BDF42BA}"/>
              </a:ext>
            </a:extLst>
          </p:cNvPr>
          <p:cNvSpPr txBox="1">
            <a:spLocks/>
          </p:cNvSpPr>
          <p:nvPr/>
        </p:nvSpPr>
        <p:spPr>
          <a:xfrm>
            <a:off x="354330" y="1279765"/>
            <a:ext cx="8423910" cy="3659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4B57"/>
                </a:solidFill>
                <a:latin typeface="Fedra Sans Pro Medium" panose="020B0604040000020004" pitchFamily="34" charset="0"/>
                <a:ea typeface="+mj-ea"/>
                <a:cs typeface="+mj-cs"/>
              </a:defRPr>
            </a:lvl1pPr>
          </a:lstStyle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или индивидуальный предприниматель, в отношении которых проводятся контрольные мероприятия, при проведении проверки имеют право:</a:t>
            </a: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565910" y="625934"/>
            <a:ext cx="6549390" cy="26713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МИНИСТЕРСТВО ПРОМШЫЛЕННОСТИ И ТОРГОВЛИ 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НОВГОРОДСКОЙ ОБЛАСТИ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55725165"/>
              </p:ext>
            </p:extLst>
          </p:nvPr>
        </p:nvGraphicFramePr>
        <p:xfrm>
          <a:off x="91440" y="1979930"/>
          <a:ext cx="8972550" cy="4740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2364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28650" y="200501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0" dirty="0" smtClean="0">
                <a:solidFill>
                  <a:schemeClr val="bg2">
                    <a:lumMod val="75000"/>
                  </a:schemeClr>
                </a:solidFill>
              </a:rPr>
              <a:t>1</a:t>
            </a:r>
            <a:r>
              <a:rPr lang="ru-RU" altLang="ru-RU" sz="5000" dirty="0">
                <a:solidFill>
                  <a:srgbClr val="F34840"/>
                </a:solidFill>
              </a:rPr>
              <a:t>1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0" y="263724"/>
            <a:ext cx="711200" cy="823920"/>
          </a:xfrm>
          <a:prstGeom prst="rect">
            <a:avLst/>
          </a:prstGeom>
        </p:spPr>
      </p:pic>
      <p:sp>
        <p:nvSpPr>
          <p:cNvPr id="17" name="Заголовок 6">
            <a:extLst>
              <a:ext uri="{FF2B5EF4-FFF2-40B4-BE49-F238E27FC236}">
                <a16:creationId xmlns="" xmlns:a16="http://schemas.microsoft.com/office/drawing/2014/main" id="{5D439AE2-0261-4622-8565-10F64BDF42BA}"/>
              </a:ext>
            </a:extLst>
          </p:cNvPr>
          <p:cNvSpPr txBox="1">
            <a:spLocks/>
          </p:cNvSpPr>
          <p:nvPr/>
        </p:nvSpPr>
        <p:spPr>
          <a:xfrm>
            <a:off x="618672" y="1440022"/>
            <a:ext cx="8159568" cy="3659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4B57"/>
                </a:solidFill>
                <a:latin typeface="Fedra Sans Pro Medium" panose="020B0604040000020004" pitchFamily="34" charset="0"/>
                <a:ea typeface="+mj-ea"/>
                <a:cs typeface="+mj-cs"/>
              </a:defRPr>
            </a:lvl1pPr>
          </a:lstStyle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 выявления при проведении проверки субъекта государственного контроля нарушения обязательных требований, результатами осуществления государственного контроля являются:</a:t>
            </a:r>
            <a:endParaRPr lang="ru-RU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565910" y="625934"/>
            <a:ext cx="6549390" cy="26713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МИНИСТЕРСТВО ПРОМШЫЛЕННОСТИ И ТОРГОВЛИ 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НОВГОРОДСКОЙ ОБЛАСТИ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642336495"/>
              </p:ext>
            </p:extLst>
          </p:nvPr>
        </p:nvGraphicFramePr>
        <p:xfrm>
          <a:off x="182880" y="2388870"/>
          <a:ext cx="873252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3888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28650" y="200501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0" dirty="0" smtClean="0">
                <a:solidFill>
                  <a:schemeClr val="bg2">
                    <a:lumMod val="75000"/>
                  </a:schemeClr>
                </a:solidFill>
              </a:rPr>
              <a:t>1</a:t>
            </a:r>
            <a:r>
              <a:rPr lang="ru-RU" altLang="ru-RU" sz="5000" dirty="0">
                <a:solidFill>
                  <a:srgbClr val="F34840"/>
                </a:solidFill>
              </a:rPr>
              <a:t>2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0" y="263724"/>
            <a:ext cx="711200" cy="823920"/>
          </a:xfrm>
          <a:prstGeom prst="rect">
            <a:avLst/>
          </a:prstGeom>
        </p:spPr>
      </p:pic>
      <p:sp>
        <p:nvSpPr>
          <p:cNvPr id="17" name="Заголовок 6">
            <a:extLst>
              <a:ext uri="{FF2B5EF4-FFF2-40B4-BE49-F238E27FC236}">
                <a16:creationId xmlns="" xmlns:a16="http://schemas.microsoft.com/office/drawing/2014/main" id="{5D439AE2-0261-4622-8565-10F64BDF42BA}"/>
              </a:ext>
            </a:extLst>
          </p:cNvPr>
          <p:cNvSpPr txBox="1">
            <a:spLocks/>
          </p:cNvSpPr>
          <p:nvPr/>
        </p:nvSpPr>
        <p:spPr>
          <a:xfrm>
            <a:off x="618672" y="1360012"/>
            <a:ext cx="8159568" cy="3659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4B57"/>
                </a:solidFill>
                <a:latin typeface="Fedra Sans Pro Medium" panose="020B0604040000020004" pitchFamily="34" charset="0"/>
                <a:ea typeface="+mj-ea"/>
                <a:cs typeface="+mj-cs"/>
              </a:defRPr>
            </a:lvl1pPr>
          </a:lstStyle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 выявления административного правонарушения при осуществлении государственного контроля результатами являются:</a:t>
            </a:r>
            <a:endParaRPr lang="ru-RU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565910" y="625934"/>
            <a:ext cx="6549390" cy="26713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МИНИСТЕРСТВО ПРОМШЫЛЕННОСТИ И ТОРГОВЛИ 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НОВГОРОДСКОЙ ОБЛАСТИ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79543559"/>
              </p:ext>
            </p:extLst>
          </p:nvPr>
        </p:nvGraphicFramePr>
        <p:xfrm>
          <a:off x="683260" y="2277110"/>
          <a:ext cx="8094980" cy="4478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7047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28650" y="200501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0" dirty="0" smtClean="0">
                <a:solidFill>
                  <a:schemeClr val="bg2">
                    <a:lumMod val="75000"/>
                  </a:schemeClr>
                </a:solidFill>
              </a:rPr>
              <a:t>1</a:t>
            </a:r>
            <a:r>
              <a:rPr lang="ru-RU" altLang="ru-RU" sz="5000" dirty="0" smtClean="0">
                <a:solidFill>
                  <a:srgbClr val="F34840"/>
                </a:solidFill>
              </a:rPr>
              <a:t>3</a:t>
            </a:r>
            <a:endParaRPr lang="ru-RU" altLang="ru-RU" sz="5000" dirty="0">
              <a:solidFill>
                <a:srgbClr val="F3484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0" y="263724"/>
            <a:ext cx="711200" cy="823920"/>
          </a:xfrm>
          <a:prstGeom prst="rect">
            <a:avLst/>
          </a:prstGeom>
        </p:spPr>
      </p:pic>
      <p:sp>
        <p:nvSpPr>
          <p:cNvPr id="17" name="Заголовок 6">
            <a:extLst>
              <a:ext uri="{FF2B5EF4-FFF2-40B4-BE49-F238E27FC236}">
                <a16:creationId xmlns="" xmlns:a16="http://schemas.microsoft.com/office/drawing/2014/main" id="{5D439AE2-0261-4622-8565-10F64BDF42BA}"/>
              </a:ext>
            </a:extLst>
          </p:cNvPr>
          <p:cNvSpPr txBox="1">
            <a:spLocks/>
          </p:cNvSpPr>
          <p:nvPr/>
        </p:nvSpPr>
        <p:spPr>
          <a:xfrm>
            <a:off x="618672" y="1360012"/>
            <a:ext cx="8159568" cy="3659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4B57"/>
                </a:solidFill>
                <a:latin typeface="Fedra Sans Pro Medium" panose="020B0604040000020004" pitchFamily="34" charset="0"/>
                <a:ea typeface="+mj-ea"/>
                <a:cs typeface="+mj-cs"/>
              </a:defRPr>
            </a:lvl1pPr>
          </a:lstStyle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целях недопущения нарушений рекомендуется:</a:t>
            </a:r>
            <a:endParaRPr lang="ru-RU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565910" y="625934"/>
            <a:ext cx="6549390" cy="26713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МИНИСТЕРСТВО ПРОМШЫЛЕННОСТИ И ТОРГОВЛИ 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НОВГОРОДСКОЙ ОБЛАСТИ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242472"/>
              </p:ext>
            </p:extLst>
          </p:nvPr>
        </p:nvGraphicFramePr>
        <p:xfrm>
          <a:off x="618672" y="1878932"/>
          <a:ext cx="8020051" cy="4247548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25987"/>
                <a:gridCol w="3469845"/>
                <a:gridCol w="4024219"/>
              </a:tblGrid>
              <a:tr h="527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3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Требование</a:t>
                      </a:r>
                      <a:endParaRPr lang="ru-RU" sz="13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Способ выполнения</a:t>
                      </a:r>
                      <a:endParaRPr lang="ru-RU" sz="13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rgbClr val="C00000"/>
                    </a:solidFill>
                  </a:tcPr>
                </a:tc>
              </a:tr>
              <a:tr h="245507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3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r>
                        <a:rPr lang="ru-RU" sz="13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3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наличие на праве собственности или ином законном основании земельных участков, зданий, строений, сооружений, помещений, необходимых для осуществления лицензируемой деятельности в каждом из мест ее осуществления</a:t>
                      </a:r>
                      <a:endParaRPr lang="ru-RU" sz="1300" b="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  <a:solidFill>
                      <a:srgbClr val="F0494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Земельные участки (здания, строения, сооружения, помещения), на (в) которых осуществляется деятельность, в том числе хранение лома и отходов металлов, установлено оборудование, организованы рабочие места персонала, находятся у ЮЛ (ИП) на праве собственности, аренды, либо ином праве, предусмотренном ГК РФ. Законные основания оформляются в соответствии с ГК РФ.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Объекты, зарегистрированные в ЕГРН. </a:t>
                      </a:r>
                      <a:endParaRPr lang="ru-RU" sz="1300" b="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  <a:solidFill>
                      <a:srgbClr val="F04942"/>
                    </a:solidFill>
                  </a:tcPr>
                </a:tc>
              </a:tr>
              <a:tr h="126507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3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r>
                        <a:rPr lang="ru-RU" sz="13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3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ЮЛ и ИП, осуществляющие прием лома и отходов металлов, должны обеспечить наличие на каждом объекте по приему указанных лома и отходов в доступном для обозрения месте следующей информации</a:t>
                      </a:r>
                      <a:endParaRPr lang="ru-RU" sz="1300" b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  <a:solidFill>
                      <a:srgbClr val="F0494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Информация размещается в открытом доступе, как правило, на информационной доске перед входом на объект.</a:t>
                      </a:r>
                      <a:endParaRPr lang="ru-RU" sz="1300" b="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  <a:solidFill>
                      <a:srgbClr val="F0494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275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28650" y="200501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0" dirty="0" smtClean="0">
                <a:solidFill>
                  <a:schemeClr val="bg2">
                    <a:lumMod val="75000"/>
                  </a:schemeClr>
                </a:solidFill>
              </a:rPr>
              <a:t>1</a:t>
            </a:r>
            <a:r>
              <a:rPr lang="ru-RU" altLang="ru-RU" sz="5000" dirty="0" smtClean="0">
                <a:solidFill>
                  <a:srgbClr val="F34840"/>
                </a:solidFill>
              </a:rPr>
              <a:t>4</a:t>
            </a:r>
            <a:endParaRPr lang="ru-RU" altLang="ru-RU" sz="5000" dirty="0">
              <a:solidFill>
                <a:srgbClr val="F3484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0" y="263724"/>
            <a:ext cx="711200" cy="82392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565910" y="625934"/>
            <a:ext cx="6549390" cy="26713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МИНИСТЕРСТВО ПРОМШЫЛЕННОСТИ И ТОРГОВЛИ 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НОВГОРОДСКОЙ ОБЛАСТИ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6">
            <a:extLst>
              <a:ext uri="{FF2B5EF4-FFF2-40B4-BE49-F238E27FC236}">
                <a16:creationId xmlns="" xmlns:a16="http://schemas.microsoft.com/office/drawing/2014/main" id="{5D439AE2-0261-4622-8565-10F64BDF42BA}"/>
              </a:ext>
            </a:extLst>
          </p:cNvPr>
          <p:cNvSpPr txBox="1">
            <a:spLocks/>
          </p:cNvSpPr>
          <p:nvPr/>
        </p:nvSpPr>
        <p:spPr>
          <a:xfrm>
            <a:off x="618672" y="1325485"/>
            <a:ext cx="8159568" cy="3659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4B57"/>
                </a:solidFill>
                <a:latin typeface="Fedra Sans Pro Medium" panose="020B0604040000020004" pitchFamily="34" charset="0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целях профилактики нарушений обязательных требований министерством:</a:t>
            </a:r>
            <a:endParaRPr lang="ru-RU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449326587"/>
              </p:ext>
            </p:extLst>
          </p:nvPr>
        </p:nvGraphicFramePr>
        <p:xfrm>
          <a:off x="628650" y="2025650"/>
          <a:ext cx="8020050" cy="4420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1928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03250" y="222047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0" dirty="0" smtClean="0">
                <a:solidFill>
                  <a:schemeClr val="bg2">
                    <a:lumMod val="75000"/>
                  </a:schemeClr>
                </a:solidFill>
              </a:rPr>
              <a:t>1</a:t>
            </a:r>
            <a:r>
              <a:rPr lang="ru-RU" altLang="ru-RU" sz="5000" dirty="0">
                <a:solidFill>
                  <a:srgbClr val="F34840"/>
                </a:solidFill>
              </a:rPr>
              <a:t>5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0" y="263724"/>
            <a:ext cx="711200" cy="823920"/>
          </a:xfrm>
          <a:prstGeom prst="rect">
            <a:avLst/>
          </a:prstGeom>
        </p:spPr>
      </p:pic>
      <p:sp>
        <p:nvSpPr>
          <p:cNvPr id="11" name="Заголовок 6">
            <a:extLst>
              <a:ext uri="{FF2B5EF4-FFF2-40B4-BE49-F238E27FC236}">
                <a16:creationId xmlns:a16="http://schemas.microsoft.com/office/drawing/2014/main" xmlns="" id="{5D439AE2-0261-4622-8565-10F64BDF42BA}"/>
              </a:ext>
            </a:extLst>
          </p:cNvPr>
          <p:cNvSpPr txBox="1">
            <a:spLocks/>
          </p:cNvSpPr>
          <p:nvPr/>
        </p:nvSpPr>
        <p:spPr>
          <a:xfrm>
            <a:off x="603250" y="1400970"/>
            <a:ext cx="7886700" cy="5192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4B57"/>
                </a:solidFill>
                <a:latin typeface="Fedra Sans Pro Medium" panose="020B0604040000020004" pitchFamily="34" charset="0"/>
                <a:ea typeface="+mj-ea"/>
                <a:cs typeface="+mj-cs"/>
              </a:defRPr>
            </a:lvl1pPr>
          </a:lstStyle>
          <a:p>
            <a:pPr algn="ctr">
              <a:defRPr sz="1100" b="1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r>
              <a:rPr lang="ru-RU" altLang="ru-RU" sz="1600" dirty="0">
                <a:solidFill>
                  <a:srgbClr val="F04942"/>
                </a:solidFill>
              </a:rPr>
              <a:t>Сроки рассмотрения заявлений на оказание государственной услуги в сфере осуществления </a:t>
            </a:r>
            <a:r>
              <a:rPr lang="ru-RU" altLang="ru-RU" sz="1600" dirty="0" smtClean="0">
                <a:solidFill>
                  <a:srgbClr val="F04942"/>
                </a:solidFill>
              </a:rPr>
              <a:t>заготовки, хранения, переработки и реализации лома черных и цветных металлов</a:t>
            </a:r>
            <a:endParaRPr lang="ru-RU" sz="1600" dirty="0">
              <a:solidFill>
                <a:srgbClr val="F049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565910" y="625934"/>
            <a:ext cx="6549390" cy="26713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МИНИСТЕРСТВО ПРОМШЫЛЕННОСТИ И ТОРГОВЛИ 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НОВГОРОДСКОЙ ОБЛАСТИ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457200" y="2982157"/>
            <a:ext cx="4201886" cy="351239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4B57"/>
                </a:solidFill>
                <a:latin typeface="Fedra Sans Pro Book" panose="020B05040400000200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4B57"/>
                </a:solidFill>
                <a:latin typeface="Fedra Sans Pro Book" panose="020B050404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4B57"/>
                </a:solidFill>
                <a:latin typeface="Fedra Sans Pro Book" panose="020B050404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4B57"/>
                </a:solidFill>
                <a:latin typeface="Fedra Sans Pro Book" panose="020B050404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4B57"/>
                </a:solidFill>
                <a:latin typeface="Fedra Sans Pro Book" panose="020B050404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Выдача лицензии – 45 рабочих дней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Переоформление лицензии – 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30 рабочих дней;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Переоформление </a:t>
            </a: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лицензии 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 </a:t>
            </a: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смене 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наименования или юридического адреса – 10 рабочих дней;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Выдача дубликата/копии – 3 рабочих дня;</a:t>
            </a:r>
          </a:p>
          <a:p>
            <a:pPr algn="just"/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 descr="C:\Users\nigrivi\Desktop\6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086" y="2214201"/>
            <a:ext cx="4280354" cy="428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70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03250" y="222047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0" dirty="0" smtClean="0">
                <a:solidFill>
                  <a:schemeClr val="bg2">
                    <a:lumMod val="75000"/>
                  </a:schemeClr>
                </a:solidFill>
              </a:rPr>
              <a:t>1</a:t>
            </a:r>
            <a:r>
              <a:rPr lang="ru-RU" altLang="ru-RU" sz="5000" dirty="0">
                <a:solidFill>
                  <a:srgbClr val="F34840"/>
                </a:solidFill>
              </a:rPr>
              <a:t>6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0" y="263724"/>
            <a:ext cx="711200" cy="823920"/>
          </a:xfrm>
          <a:prstGeom prst="rect">
            <a:avLst/>
          </a:prstGeom>
        </p:spPr>
      </p:pic>
      <p:sp>
        <p:nvSpPr>
          <p:cNvPr id="11" name="Заголовок 6">
            <a:extLst>
              <a:ext uri="{FF2B5EF4-FFF2-40B4-BE49-F238E27FC236}">
                <a16:creationId xmlns="" xmlns:a16="http://schemas.microsoft.com/office/drawing/2014/main" id="{5D439AE2-0261-4622-8565-10F64BDF42BA}"/>
              </a:ext>
            </a:extLst>
          </p:cNvPr>
          <p:cNvSpPr txBox="1">
            <a:spLocks/>
          </p:cNvSpPr>
          <p:nvPr/>
        </p:nvSpPr>
        <p:spPr>
          <a:xfrm>
            <a:off x="628650" y="1460659"/>
            <a:ext cx="7886700" cy="5807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4B57"/>
                </a:solidFill>
                <a:latin typeface="Fedra Sans Pro Medium" panose="020B0604040000020004" pitchFamily="34" charset="0"/>
                <a:ea typeface="+mj-ea"/>
                <a:cs typeface="+mj-cs"/>
              </a:defRPr>
            </a:lvl1pPr>
          </a:lstStyle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altLang="ru-RU" sz="1800" dirty="0" smtClean="0">
                <a:solidFill>
                  <a:srgbClr val="FF0000"/>
                </a:solidFill>
              </a:rPr>
              <a:t>САЙТ МИНИСТЕРСТВА  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565910" y="625934"/>
            <a:ext cx="6549390" cy="26713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МИНИСТЕРСТВО ПРОМШЫЛЕННОСТИ И ТОРГОВЛИ 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НОВГОРОДСКОЙ ОБЛАСТИ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17184" y="1751882"/>
            <a:ext cx="32588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Arial Rounded MT Bold" pitchFamily="34" charset="0"/>
              </a:rPr>
              <a:t>https</a:t>
            </a:r>
            <a:r>
              <a:rPr lang="en-US" sz="1600" dirty="0">
                <a:latin typeface="Arial Rounded MT Bold" pitchFamily="34" charset="0"/>
              </a:rPr>
              <a:t>://minpromtorg.novreg.ru/</a:t>
            </a:r>
            <a:endParaRPr lang="ru-RU" sz="1600" dirty="0">
              <a:latin typeface="Arial Black" pitchFamily="34" charset="0"/>
            </a:endParaRPr>
          </a:p>
        </p:txBody>
      </p:sp>
      <p:pic>
        <p:nvPicPr>
          <p:cNvPr id="2051" name="Picture 3" descr="C:\Users\aadmit_568\Pictures\для презинтации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6" y="2227382"/>
            <a:ext cx="7621587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75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03250" y="222047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0" dirty="0" smtClean="0">
                <a:solidFill>
                  <a:schemeClr val="bg2">
                    <a:lumMod val="75000"/>
                  </a:schemeClr>
                </a:solidFill>
              </a:rPr>
              <a:t>1</a:t>
            </a:r>
            <a:r>
              <a:rPr lang="ru-RU" altLang="ru-RU" sz="5000" dirty="0" smtClean="0">
                <a:solidFill>
                  <a:srgbClr val="F34840"/>
                </a:solidFill>
              </a:rPr>
              <a:t>7</a:t>
            </a:r>
            <a:endParaRPr lang="ru-RU" altLang="ru-RU" sz="5000" dirty="0">
              <a:solidFill>
                <a:srgbClr val="F3484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0" y="263724"/>
            <a:ext cx="711200" cy="823920"/>
          </a:xfrm>
          <a:prstGeom prst="rect">
            <a:avLst/>
          </a:prstGeom>
        </p:spPr>
      </p:pic>
      <p:sp>
        <p:nvSpPr>
          <p:cNvPr id="11" name="Заголовок 6">
            <a:extLst>
              <a:ext uri="{FF2B5EF4-FFF2-40B4-BE49-F238E27FC236}">
                <a16:creationId xmlns:a16="http://schemas.microsoft.com/office/drawing/2014/main" xmlns="" id="{5D439AE2-0261-4622-8565-10F64BDF42BA}"/>
              </a:ext>
            </a:extLst>
          </p:cNvPr>
          <p:cNvSpPr txBox="1">
            <a:spLocks/>
          </p:cNvSpPr>
          <p:nvPr/>
        </p:nvSpPr>
        <p:spPr>
          <a:xfrm>
            <a:off x="502920" y="1262856"/>
            <a:ext cx="8389620" cy="6230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4B57"/>
                </a:solidFill>
                <a:latin typeface="Fedra Sans Pro Medium" panose="020B0604040000020004" pitchFamily="34" charset="0"/>
                <a:ea typeface="+mj-ea"/>
                <a:cs typeface="+mj-cs"/>
              </a:defRPr>
            </a:lvl1pPr>
          </a:lstStyle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75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Подраздел </a:t>
            </a:r>
            <a:r>
              <a:rPr lang="ru-RU" sz="175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«Заготовка, хранение, переработка и реализация лома черных и цветных металлов» </a:t>
            </a:r>
            <a:r>
              <a:rPr lang="ru-RU" sz="175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расположен в разделе «Лицензирование»</a:t>
            </a:r>
            <a:endParaRPr lang="ru-RU" sz="1750" b="1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603375" y="2286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4577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4577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4577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4577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4577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577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577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577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577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57700" algn="l"/>
              </a:tabLst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565910" y="625934"/>
            <a:ext cx="6549390" cy="26713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МИНИСТЕРСТВО ПРОМШЫЛЕННОСТИ И ТОРГОВЛИ 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НОВГОРОДСКОЙ ОБЛАСТИ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 descr="C:\Users\aadmit_568\Pictures\метал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4" y="1885949"/>
            <a:ext cx="6740526" cy="448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78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admit_568\Pictures\металл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22" y="2421065"/>
            <a:ext cx="4010024" cy="392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03250" y="222047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0" dirty="0" smtClean="0">
                <a:solidFill>
                  <a:schemeClr val="bg2">
                    <a:lumMod val="75000"/>
                  </a:schemeClr>
                </a:solidFill>
              </a:rPr>
              <a:t>1</a:t>
            </a:r>
            <a:r>
              <a:rPr lang="ru-RU" altLang="ru-RU" sz="5000" dirty="0">
                <a:solidFill>
                  <a:srgbClr val="F34840"/>
                </a:solidFill>
              </a:rPr>
              <a:t>8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0" y="263724"/>
            <a:ext cx="711200" cy="823920"/>
          </a:xfrm>
          <a:prstGeom prst="rect">
            <a:avLst/>
          </a:prstGeom>
        </p:spPr>
      </p:pic>
      <p:sp>
        <p:nvSpPr>
          <p:cNvPr id="11" name="Заголовок 6">
            <a:extLst>
              <a:ext uri="{FF2B5EF4-FFF2-40B4-BE49-F238E27FC236}">
                <a16:creationId xmlns:a16="http://schemas.microsoft.com/office/drawing/2014/main" xmlns="" id="{5D439AE2-0261-4622-8565-10F64BDF42BA}"/>
              </a:ext>
            </a:extLst>
          </p:cNvPr>
          <p:cNvSpPr txBox="1">
            <a:spLocks/>
          </p:cNvSpPr>
          <p:nvPr/>
        </p:nvSpPr>
        <p:spPr>
          <a:xfrm>
            <a:off x="628650" y="1360965"/>
            <a:ext cx="8020050" cy="3992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4B57"/>
                </a:solidFill>
                <a:latin typeface="Fedra Sans Pro Medium" panose="020B0604040000020004" pitchFamily="34" charset="0"/>
                <a:ea typeface="+mj-ea"/>
                <a:cs typeface="+mj-cs"/>
              </a:defRPr>
            </a:lvl1pPr>
          </a:lstStyle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можно найти формы документов?</a:t>
            </a:r>
            <a:endParaRPr lang="ru-RU" sz="1800" b="1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565910" y="625934"/>
            <a:ext cx="6549390" cy="26713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МИНИСТЕРСТВО ПРОМШЫЛЕННОСТИ И ТОРГОВЛИ 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НОВГОРОДСКОЙ ОБЛАСТИ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4093" y="1634055"/>
            <a:ext cx="8014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Формы документов расположены в подразделе </a:t>
            </a:r>
            <a:r>
              <a:rPr lang="ru-RU" dirty="0"/>
              <a:t>«Заготовка, хранение, переработка и реализация лома черных и цветных металлов» 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813027" y="4388374"/>
            <a:ext cx="875846" cy="107324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75" name="Picture 3" descr="C:\Users\aadmit_568\Pictures\металл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047" y="2429568"/>
            <a:ext cx="4365718" cy="391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61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03250" y="222047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0" dirty="0" smtClean="0">
                <a:solidFill>
                  <a:schemeClr val="bg2">
                    <a:lumMod val="75000"/>
                  </a:schemeClr>
                </a:solidFill>
              </a:rPr>
              <a:t>0</a:t>
            </a:r>
            <a:r>
              <a:rPr lang="ru-RU" altLang="ru-RU" sz="5000" dirty="0">
                <a:solidFill>
                  <a:srgbClr val="F34840"/>
                </a:solidFill>
              </a:rPr>
              <a:t>1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0" y="263724"/>
            <a:ext cx="711200" cy="823920"/>
          </a:xfrm>
          <a:prstGeom prst="rect">
            <a:avLst/>
          </a:prstGeom>
        </p:spPr>
      </p:pic>
      <p:sp>
        <p:nvSpPr>
          <p:cNvPr id="11" name="Заголовок 6">
            <a:extLst>
              <a:ext uri="{FF2B5EF4-FFF2-40B4-BE49-F238E27FC236}">
                <a16:creationId xmlns:a16="http://schemas.microsoft.com/office/drawing/2014/main" xmlns="" id="{5D439AE2-0261-4622-8565-10F64BDF42BA}"/>
              </a:ext>
            </a:extLst>
          </p:cNvPr>
          <p:cNvSpPr txBox="1">
            <a:spLocks/>
          </p:cNvSpPr>
          <p:nvPr/>
        </p:nvSpPr>
        <p:spPr>
          <a:xfrm>
            <a:off x="628650" y="1460659"/>
            <a:ext cx="7886700" cy="2903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4B57"/>
                </a:solidFill>
                <a:latin typeface="Fedra Sans Pro Medium" panose="020B0604040000020004" pitchFamily="34" charset="0"/>
                <a:ea typeface="+mj-ea"/>
                <a:cs typeface="+mj-cs"/>
              </a:defRPr>
            </a:lvl1pPr>
          </a:lstStyle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alt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предоставленных полномочий министерство осуществляет:</a:t>
            </a:r>
            <a:endParaRPr lang="ru-RU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565910" y="625934"/>
            <a:ext cx="6549390" cy="26713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МИНИСТЕРСТВО ПРОМШЫЛЕННОСТИ И ТОРГОВЛИ 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НОВГОРОДСКОЙ ОБЛАСТИ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903019699"/>
              </p:ext>
            </p:extLst>
          </p:nvPr>
        </p:nvGraphicFramePr>
        <p:xfrm>
          <a:off x="262890" y="1851660"/>
          <a:ext cx="867537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7107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03250" y="222047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0" dirty="0" smtClean="0">
                <a:solidFill>
                  <a:schemeClr val="bg2">
                    <a:lumMod val="75000"/>
                  </a:schemeClr>
                </a:solidFill>
              </a:rPr>
              <a:t>1</a:t>
            </a:r>
            <a:r>
              <a:rPr lang="ru-RU" altLang="ru-RU" sz="5000" dirty="0">
                <a:solidFill>
                  <a:srgbClr val="F34840"/>
                </a:solidFill>
              </a:rPr>
              <a:t>9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0" y="263724"/>
            <a:ext cx="711200" cy="823920"/>
          </a:xfrm>
          <a:prstGeom prst="rect">
            <a:avLst/>
          </a:prstGeom>
        </p:spPr>
      </p:pic>
      <p:sp>
        <p:nvSpPr>
          <p:cNvPr id="11" name="Заголовок 6">
            <a:extLst>
              <a:ext uri="{FF2B5EF4-FFF2-40B4-BE49-F238E27FC236}">
                <a16:creationId xmlns:a16="http://schemas.microsoft.com/office/drawing/2014/main" xmlns="" id="{5D439AE2-0261-4622-8565-10F64BDF42BA}"/>
              </a:ext>
            </a:extLst>
          </p:cNvPr>
          <p:cNvSpPr txBox="1">
            <a:spLocks/>
          </p:cNvSpPr>
          <p:nvPr/>
        </p:nvSpPr>
        <p:spPr>
          <a:xfrm>
            <a:off x="628650" y="1301737"/>
            <a:ext cx="8020050" cy="2903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4B57"/>
                </a:solidFill>
                <a:latin typeface="Fedra Sans Pro Medium" panose="020B0604040000020004" pitchFamily="34" charset="0"/>
                <a:ea typeface="+mj-ea"/>
                <a:cs typeface="+mj-cs"/>
              </a:defRPr>
            </a:lvl1pPr>
          </a:lstStyle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Необходимые документы</a:t>
            </a:r>
            <a:endParaRPr lang="ru-RU" sz="1200" b="1" dirty="0">
              <a:solidFill>
                <a:srgbClr val="F049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565910" y="625934"/>
            <a:ext cx="6549390" cy="26713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МИНИСТЕРСТВО ПРОМШЫЛЕННОСТИ И ТОРГОВЛИ 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НОВГОРОДСКОЙ ОБЛАСТИ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Картинки по запросу время продажи алкогольной продук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и по запросу время продажи алкогольной продукци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Картинки по запросу время продажи алкогольной продукци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12776" y="6037944"/>
            <a:ext cx="7863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Так же примерный перечень документов можно найти на сайте в разделе «В помощь лицензиату (соискателю лицензии)»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57" r="21190" b="6547"/>
          <a:stretch/>
        </p:blipFill>
        <p:spPr bwMode="auto">
          <a:xfrm>
            <a:off x="628650" y="1592091"/>
            <a:ext cx="8020050" cy="4474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378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03250" y="222047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0" dirty="0" smtClean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ru-RU" altLang="ru-RU" sz="5000" dirty="0" smtClean="0">
                <a:solidFill>
                  <a:srgbClr val="F34840"/>
                </a:solidFill>
              </a:rPr>
              <a:t>0</a:t>
            </a:r>
            <a:endParaRPr lang="ru-RU" altLang="ru-RU" sz="5000" dirty="0">
              <a:solidFill>
                <a:srgbClr val="F3484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0" y="263724"/>
            <a:ext cx="711200" cy="823920"/>
          </a:xfrm>
          <a:prstGeom prst="rect">
            <a:avLst/>
          </a:prstGeom>
        </p:spPr>
      </p:pic>
      <p:sp>
        <p:nvSpPr>
          <p:cNvPr id="4" name="Заголовок 6">
            <a:extLst>
              <a:ext uri="{FF2B5EF4-FFF2-40B4-BE49-F238E27FC236}">
                <a16:creationId xmlns:a16="http://schemas.microsoft.com/office/drawing/2014/main" xmlns="" id="{5D439AE2-0261-4622-8565-10F64BDF42BA}"/>
              </a:ext>
            </a:extLst>
          </p:cNvPr>
          <p:cNvSpPr txBox="1">
            <a:spLocks/>
          </p:cNvSpPr>
          <p:nvPr/>
        </p:nvSpPr>
        <p:spPr>
          <a:xfrm>
            <a:off x="628650" y="1301737"/>
            <a:ext cx="8020050" cy="2903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4B57"/>
                </a:solidFill>
                <a:latin typeface="Fedra Sans Pro Medium" panose="020B0604040000020004" pitchFamily="34" charset="0"/>
                <a:ea typeface="+mj-ea"/>
                <a:cs typeface="+mj-cs"/>
              </a:defRPr>
            </a:lvl1pPr>
          </a:lstStyle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6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соответствии с Федеральным законом от 21.07.2014 № 221-ФЗ </a:t>
            </a:r>
            <a:r>
              <a:rPr lang="ru-RU" sz="165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</a:t>
            </a:r>
            <a:r>
              <a:rPr lang="ru-RU" sz="16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внесении изменений в главу 25.3 части второй Налогового кодекса Российской </a:t>
            </a:r>
            <a:r>
              <a:rPr lang="ru-RU" sz="165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Федерации» </a:t>
            </a:r>
            <a:r>
              <a:rPr lang="ru-RU" sz="16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1 января 2015 года </a:t>
            </a:r>
            <a:r>
              <a:rPr lang="ru-RU" sz="165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госпошлина </a:t>
            </a:r>
            <a:r>
              <a:rPr lang="ru-RU" sz="16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совершение </a:t>
            </a:r>
            <a:r>
              <a:rPr lang="ru-RU" sz="165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действий </a:t>
            </a:r>
            <a:r>
              <a:rPr lang="ru-RU" sz="16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связанных с лицензированием деятельности по заготовке, хранению, переработке и реализации лома черных металлов, цветных </a:t>
            </a:r>
            <a:r>
              <a:rPr lang="ru-RU" sz="165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металлов составляет:</a:t>
            </a:r>
            <a:endParaRPr lang="ru-RU" sz="165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 sz="1200" b="1" dirty="0">
              <a:solidFill>
                <a:srgbClr val="F049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565910" y="625934"/>
            <a:ext cx="6549390" cy="26713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МИНИСТЕРСТВО ПРОМШЫЛЕННОСТИ И ТОРГОВЛИ 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НОВГОРОДСКОЙ ОБЛАСТИ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732873850"/>
              </p:ext>
            </p:extLst>
          </p:nvPr>
        </p:nvGraphicFramePr>
        <p:xfrm>
          <a:off x="603250" y="2832302"/>
          <a:ext cx="8020050" cy="3728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4582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18672" y="200501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0" dirty="0" smtClean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ru-RU" altLang="ru-RU" sz="5000" dirty="0">
                <a:solidFill>
                  <a:srgbClr val="F34840"/>
                </a:solidFill>
              </a:rPr>
              <a:t>1</a:t>
            </a:r>
            <a:endParaRPr lang="ru-RU" altLang="ru-RU" sz="5000" dirty="0">
              <a:solidFill>
                <a:srgbClr val="F3484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0" y="263724"/>
            <a:ext cx="711200" cy="823920"/>
          </a:xfrm>
          <a:prstGeom prst="rect">
            <a:avLst/>
          </a:prstGeom>
        </p:spPr>
      </p:pic>
      <p:sp>
        <p:nvSpPr>
          <p:cNvPr id="11" name="Заголовок 6">
            <a:extLst>
              <a:ext uri="{FF2B5EF4-FFF2-40B4-BE49-F238E27FC236}">
                <a16:creationId xmlns:a16="http://schemas.microsoft.com/office/drawing/2014/main" xmlns="" id="{5D439AE2-0261-4622-8565-10F64BDF42BA}"/>
              </a:ext>
            </a:extLst>
          </p:cNvPr>
          <p:cNvSpPr txBox="1">
            <a:spLocks/>
          </p:cNvSpPr>
          <p:nvPr/>
        </p:nvSpPr>
        <p:spPr>
          <a:xfrm>
            <a:off x="618672" y="1440022"/>
            <a:ext cx="7886700" cy="4230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4B57"/>
                </a:solidFill>
                <a:latin typeface="Fedra Sans Pro Medium" panose="020B0604040000020004" pitchFamily="34" charset="0"/>
                <a:ea typeface="+mj-ea"/>
                <a:cs typeface="+mj-cs"/>
              </a:defRPr>
            </a:lvl1pPr>
          </a:lstStyle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Банковские реквизиты для оплаты государственной </a:t>
            </a: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пошлины</a:t>
            </a:r>
            <a:endParaRPr lang="ru-RU" sz="1800" b="1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565910" y="625934"/>
            <a:ext cx="6549390" cy="26713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МИНИСТЕРСТВО ПРОМШЫЛЕННОСТИ И ТОРГОВЛИ 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НОВГОРОДСКОЙ ОБЛАСТИ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853197"/>
              </p:ext>
            </p:extLst>
          </p:nvPr>
        </p:nvGraphicFramePr>
        <p:xfrm>
          <a:off x="618672" y="2179619"/>
          <a:ext cx="7655382" cy="4270730"/>
        </p:xfrm>
        <a:graphic>
          <a:graphicData uri="http://schemas.openxmlformats.org/drawingml/2006/table">
            <a:tbl>
              <a:tblPr/>
              <a:tblGrid>
                <a:gridCol w="2139043"/>
                <a:gridCol w="5516339"/>
              </a:tblGrid>
              <a:tr h="709647">
                <a:tc>
                  <a:txBody>
                    <a:bodyPr/>
                    <a:lstStyle/>
                    <a:p>
                      <a:r>
                        <a:rPr lang="ru-RU" sz="1200" b="1" dirty="0">
                          <a:effectLst/>
                          <a:latin typeface="times new roman"/>
                        </a:rPr>
                        <a:t>Получатель</a:t>
                      </a:r>
                      <a:endParaRPr lang="ru-RU" sz="1200" dirty="0">
                        <a:effectLst/>
                      </a:endParaRPr>
                    </a:p>
                  </a:txBody>
                  <a:tcPr marL="61162" marR="61162" marT="30581" marB="3058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times new roman"/>
                        </a:rPr>
                        <a:t>Управление федерального казначейства по Новгородской области (Министерство промышленности и торговли Новгородской области)</a:t>
                      </a:r>
                      <a:endParaRPr lang="ru-RU" sz="1200">
                        <a:effectLst/>
                      </a:endParaRPr>
                    </a:p>
                  </a:txBody>
                  <a:tcPr marL="61162" marR="61162" marT="30581" marB="305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866">
                <a:tc>
                  <a:txBody>
                    <a:bodyPr/>
                    <a:lstStyle/>
                    <a:p>
                      <a:r>
                        <a:rPr lang="ru-RU" sz="1200" b="1">
                          <a:effectLst/>
                          <a:latin typeface="times new roman"/>
                        </a:rPr>
                        <a:t>ИНН</a:t>
                      </a:r>
                      <a:r>
                        <a:rPr lang="ru-RU" sz="1200">
                          <a:effectLst/>
                          <a:latin typeface="times new roman"/>
                        </a:rPr>
                        <a:t> </a:t>
                      </a:r>
                      <a:endParaRPr lang="ru-RU" sz="1200">
                        <a:effectLst/>
                      </a:endParaRPr>
                    </a:p>
                  </a:txBody>
                  <a:tcPr marL="61162" marR="61162" marT="30581" marB="3058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/>
                        </a:rPr>
                        <a:t>5321178877 </a:t>
                      </a:r>
                      <a:endParaRPr lang="ru-RU" sz="1200" dirty="0">
                        <a:effectLst/>
                      </a:endParaRPr>
                    </a:p>
                  </a:txBody>
                  <a:tcPr marL="61162" marR="61162" marT="30581" marB="305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866">
                <a:tc>
                  <a:txBody>
                    <a:bodyPr/>
                    <a:lstStyle/>
                    <a:p>
                      <a:r>
                        <a:rPr lang="ru-RU" sz="1200" b="1" dirty="0">
                          <a:effectLst/>
                          <a:latin typeface="times new roman"/>
                        </a:rPr>
                        <a:t>КПП</a:t>
                      </a:r>
                      <a:endParaRPr lang="ru-RU" sz="1200" dirty="0">
                        <a:effectLst/>
                      </a:endParaRPr>
                    </a:p>
                  </a:txBody>
                  <a:tcPr marL="61162" marR="61162" marT="30581" marB="3058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times new roman"/>
                        </a:rPr>
                        <a:t>532101001</a:t>
                      </a:r>
                      <a:endParaRPr lang="ru-RU" sz="1200">
                        <a:effectLst/>
                      </a:endParaRPr>
                    </a:p>
                  </a:txBody>
                  <a:tcPr marL="61162" marR="61162" marT="30581" marB="305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866">
                <a:tc>
                  <a:txBody>
                    <a:bodyPr/>
                    <a:lstStyle/>
                    <a:p>
                      <a:r>
                        <a:rPr lang="ru-RU" sz="1200" b="1" dirty="0">
                          <a:effectLst/>
                          <a:latin typeface="times new roman"/>
                        </a:rPr>
                        <a:t>ОКТМО </a:t>
                      </a:r>
                      <a:endParaRPr lang="ru-RU" sz="1200" dirty="0">
                        <a:effectLst/>
                      </a:endParaRPr>
                    </a:p>
                  </a:txBody>
                  <a:tcPr marL="61162" marR="61162" marT="30581" marB="3058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/>
                        </a:rPr>
                        <a:t>49701000 </a:t>
                      </a:r>
                      <a:endParaRPr lang="ru-RU" sz="1200" dirty="0">
                        <a:effectLst/>
                      </a:endParaRPr>
                    </a:p>
                  </a:txBody>
                  <a:tcPr marL="61162" marR="61162" marT="30581" marB="305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866">
                <a:tc>
                  <a:txBody>
                    <a:bodyPr/>
                    <a:lstStyle/>
                    <a:p>
                      <a:r>
                        <a:rPr lang="ru-RU" sz="1200" b="1">
                          <a:effectLst/>
                          <a:latin typeface="times new roman"/>
                        </a:rPr>
                        <a:t>Банк получателя</a:t>
                      </a:r>
                      <a:r>
                        <a:rPr lang="ru-RU" sz="1200">
                          <a:effectLst/>
                          <a:latin typeface="times new roman"/>
                        </a:rPr>
                        <a:t> </a:t>
                      </a:r>
                      <a:endParaRPr lang="ru-RU" sz="1200">
                        <a:effectLst/>
                      </a:endParaRPr>
                    </a:p>
                  </a:txBody>
                  <a:tcPr marL="61162" marR="61162" marT="30581" marB="3058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/>
                        </a:rPr>
                        <a:t>ОТДЕЛЕНИЕ НОВГОРОД</a:t>
                      </a:r>
                      <a:endParaRPr lang="ru-RU" sz="1200" dirty="0">
                        <a:effectLst/>
                      </a:endParaRPr>
                    </a:p>
                  </a:txBody>
                  <a:tcPr marL="61162" marR="61162" marT="30581" marB="305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866">
                <a:tc>
                  <a:txBody>
                    <a:bodyPr/>
                    <a:lstStyle/>
                    <a:p>
                      <a:r>
                        <a:rPr lang="ru-RU" sz="1200" b="1" dirty="0">
                          <a:effectLst/>
                          <a:latin typeface="times new roman"/>
                        </a:rPr>
                        <a:t>БИК </a:t>
                      </a:r>
                      <a:endParaRPr lang="ru-RU" sz="1200" dirty="0">
                        <a:effectLst/>
                      </a:endParaRPr>
                    </a:p>
                  </a:txBody>
                  <a:tcPr marL="61162" marR="61162" marT="30581" marB="3058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/>
                        </a:rPr>
                        <a:t>044959001</a:t>
                      </a:r>
                      <a:endParaRPr lang="ru-RU" sz="1200" dirty="0">
                        <a:effectLst/>
                      </a:endParaRPr>
                    </a:p>
                  </a:txBody>
                  <a:tcPr marL="61162" marR="61162" marT="30581" marB="305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866">
                <a:tc>
                  <a:txBody>
                    <a:bodyPr/>
                    <a:lstStyle/>
                    <a:p>
                      <a:r>
                        <a:rPr lang="ru-RU" sz="1200" b="1">
                          <a:effectLst/>
                          <a:latin typeface="times new roman"/>
                        </a:rPr>
                        <a:t>Счет №</a:t>
                      </a:r>
                      <a:endParaRPr lang="ru-RU" sz="1200">
                        <a:effectLst/>
                      </a:endParaRPr>
                    </a:p>
                  </a:txBody>
                  <a:tcPr marL="61162" marR="61162" marT="30581" marB="3058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/>
                        </a:rPr>
                        <a:t>40101810440300018001</a:t>
                      </a:r>
                      <a:endParaRPr lang="ru-RU" sz="1200" dirty="0">
                        <a:effectLst/>
                      </a:endParaRPr>
                    </a:p>
                  </a:txBody>
                  <a:tcPr marL="61162" marR="61162" marT="30581" marB="305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866">
                <a:tc>
                  <a:txBody>
                    <a:bodyPr/>
                    <a:lstStyle/>
                    <a:p>
                      <a:r>
                        <a:rPr lang="ru-RU" sz="1200" b="1">
                          <a:effectLst/>
                          <a:latin typeface="times new roman"/>
                        </a:rPr>
                        <a:t>Вид операции</a:t>
                      </a:r>
                      <a:endParaRPr lang="ru-RU" sz="1200">
                        <a:effectLst/>
                      </a:endParaRPr>
                    </a:p>
                  </a:txBody>
                  <a:tcPr marL="61162" marR="61162" marT="30581" marB="3058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/>
                        </a:rPr>
                        <a:t>01</a:t>
                      </a:r>
                      <a:endParaRPr lang="ru-RU" sz="1200" dirty="0">
                        <a:effectLst/>
                      </a:endParaRPr>
                    </a:p>
                  </a:txBody>
                  <a:tcPr marL="61162" marR="61162" marT="30581" marB="305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866">
                <a:tc>
                  <a:txBody>
                    <a:bodyPr/>
                    <a:lstStyle/>
                    <a:p>
                      <a:r>
                        <a:rPr lang="ru-RU" sz="1200" b="1">
                          <a:effectLst/>
                          <a:latin typeface="times new roman"/>
                        </a:rPr>
                        <a:t>Очередность платежа</a:t>
                      </a:r>
                      <a:endParaRPr lang="ru-RU" sz="1200">
                        <a:effectLst/>
                      </a:endParaRPr>
                    </a:p>
                  </a:txBody>
                  <a:tcPr marL="61162" marR="61162" marT="30581" marB="3058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/>
                        </a:rPr>
                        <a:t>05</a:t>
                      </a:r>
                      <a:endParaRPr lang="ru-RU" sz="1200" dirty="0">
                        <a:effectLst/>
                      </a:endParaRPr>
                    </a:p>
                  </a:txBody>
                  <a:tcPr marL="61162" marR="61162" marT="30581" marB="305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866">
                <a:tc>
                  <a:txBody>
                    <a:bodyPr/>
                    <a:lstStyle/>
                    <a:p>
                      <a:r>
                        <a:rPr lang="ru-RU" sz="1200" b="1">
                          <a:effectLst/>
                          <a:latin typeface="times new roman"/>
                        </a:rPr>
                        <a:t>Код дохода </a:t>
                      </a:r>
                      <a:endParaRPr lang="ru-RU" sz="1200">
                        <a:effectLst/>
                      </a:endParaRPr>
                    </a:p>
                  </a:txBody>
                  <a:tcPr marL="61162" marR="61162" marT="30581" marB="3058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/>
                        </a:rPr>
                        <a:t>91510807082011000110</a:t>
                      </a:r>
                      <a:endParaRPr lang="ru-RU" sz="1200" dirty="0">
                        <a:effectLst/>
                      </a:endParaRPr>
                    </a:p>
                  </a:txBody>
                  <a:tcPr marL="61162" marR="61162" marT="30581" marB="305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64705">
                <a:tc>
                  <a:txBody>
                    <a:bodyPr/>
                    <a:lstStyle/>
                    <a:p>
                      <a:r>
                        <a:rPr lang="ru-RU" sz="1200" b="1" dirty="0">
                          <a:effectLst/>
                          <a:latin typeface="times new roman"/>
                        </a:rPr>
                        <a:t>Назначение платежа</a:t>
                      </a:r>
                      <a:endParaRPr lang="ru-RU" sz="1200" dirty="0">
                        <a:effectLst/>
                      </a:endParaRPr>
                    </a:p>
                  </a:txBody>
                  <a:tcPr marL="61162" marR="61162" marT="30581" marB="3058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/>
                        </a:rPr>
                        <a:t>Государственная пошлина за совершение действий, связанных с лицензированием, с проведением аттестации в случаях, если такая аттестация предусмотрена законодательством Российской Федерации, зачисляемая в бюджеты субъектов Российской Федерации</a:t>
                      </a:r>
                      <a:endParaRPr lang="ru-RU" sz="1200" dirty="0">
                        <a:effectLst/>
                      </a:endParaRPr>
                    </a:p>
                  </a:txBody>
                  <a:tcPr marL="61162" marR="61162" marT="30581" marB="305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2825750" y="5054600"/>
            <a:ext cx="15875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2578100" y="5219700"/>
            <a:ext cx="5626100" cy="1219200"/>
          </a:xfrm>
          <a:prstGeom prst="roundRect">
            <a:avLst>
              <a:gd name="adj" fmla="val 33521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23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28650" y="200501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0" dirty="0" smtClean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ru-RU" altLang="ru-RU" sz="5000" dirty="0">
                <a:solidFill>
                  <a:srgbClr val="F34840"/>
                </a:solidFill>
              </a:rPr>
              <a:t>2</a:t>
            </a:r>
            <a:endParaRPr lang="ru-RU" altLang="ru-RU" sz="5000" dirty="0">
              <a:solidFill>
                <a:srgbClr val="F3484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0" y="263724"/>
            <a:ext cx="711200" cy="823920"/>
          </a:xfrm>
          <a:prstGeom prst="rect">
            <a:avLst/>
          </a:prstGeom>
        </p:spPr>
      </p:pic>
      <p:sp>
        <p:nvSpPr>
          <p:cNvPr id="11" name="Заголовок 6">
            <a:extLst>
              <a:ext uri="{FF2B5EF4-FFF2-40B4-BE49-F238E27FC236}">
                <a16:creationId xmlns:a16="http://schemas.microsoft.com/office/drawing/2014/main" xmlns="" id="{5D439AE2-0261-4622-8565-10F64BDF42BA}"/>
              </a:ext>
            </a:extLst>
          </p:cNvPr>
          <p:cNvSpPr txBox="1">
            <a:spLocks/>
          </p:cNvSpPr>
          <p:nvPr/>
        </p:nvSpPr>
        <p:spPr>
          <a:xfrm>
            <a:off x="628650" y="1594861"/>
            <a:ext cx="7886700" cy="7368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4B57"/>
                </a:solidFill>
                <a:latin typeface="Fedra Sans Pro Medium" panose="020B0604040000020004" pitchFamily="34" charset="0"/>
                <a:ea typeface="+mj-ea"/>
                <a:cs typeface="+mj-cs"/>
              </a:defRPr>
            </a:lvl1pPr>
          </a:lstStyle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 sz="1600" b="1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565910" y="625934"/>
            <a:ext cx="6549390" cy="26713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МИНИСТЕРСТВО ПРОМШЫЛЕННОСТИ И ТОРГОВЛИ 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НОВГОРОДСКОЙ ОБЛАСТИ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:\Users\aadmit_568\Pictures\металл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63" y="1420285"/>
            <a:ext cx="7411244" cy="519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52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28650" y="200501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0" dirty="0" smtClean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ru-RU" altLang="ru-RU" sz="5000" dirty="0">
                <a:solidFill>
                  <a:srgbClr val="F34840"/>
                </a:solidFill>
              </a:rPr>
              <a:t>3</a:t>
            </a:r>
            <a:endParaRPr lang="ru-RU" altLang="ru-RU" sz="5000" dirty="0">
              <a:solidFill>
                <a:srgbClr val="F3484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0" y="263724"/>
            <a:ext cx="711200" cy="823920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565910" y="625934"/>
            <a:ext cx="6549390" cy="26713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МИНИСТЕРСТВО ПРОМШЫЛЕННОСТИ И ТОРГОВЛИ 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НОВГОРОДСКОЙ ОБЛАСТИ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C:\Users\aadmit_568\Pictures\металл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34" y="1451427"/>
            <a:ext cx="7468966" cy="519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94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28650" y="200501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0" dirty="0" smtClean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ru-RU" altLang="ru-RU" sz="5000" dirty="0">
                <a:solidFill>
                  <a:srgbClr val="F34840"/>
                </a:solidFill>
              </a:rPr>
              <a:t>4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0" y="263724"/>
            <a:ext cx="711200" cy="823920"/>
          </a:xfrm>
          <a:prstGeom prst="rect">
            <a:avLst/>
          </a:prstGeom>
        </p:spPr>
      </p:pic>
      <p:sp>
        <p:nvSpPr>
          <p:cNvPr id="11" name="Заголовок 6">
            <a:extLst>
              <a:ext uri="{FF2B5EF4-FFF2-40B4-BE49-F238E27FC236}">
                <a16:creationId xmlns:a16="http://schemas.microsoft.com/office/drawing/2014/main" xmlns="" id="{5D439AE2-0261-4622-8565-10F64BDF42BA}"/>
              </a:ext>
            </a:extLst>
          </p:cNvPr>
          <p:cNvSpPr txBox="1">
            <a:spLocks/>
          </p:cNvSpPr>
          <p:nvPr/>
        </p:nvSpPr>
        <p:spPr>
          <a:xfrm>
            <a:off x="628650" y="1594861"/>
            <a:ext cx="7886700" cy="7368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4B57"/>
                </a:solidFill>
                <a:latin typeface="Fedra Sans Pro Medium" panose="020B0604040000020004" pitchFamily="34" charset="0"/>
                <a:ea typeface="+mj-ea"/>
                <a:cs typeface="+mj-cs"/>
              </a:defRPr>
            </a:lvl1pPr>
          </a:lstStyle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 sz="1600" b="1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565910" y="625934"/>
            <a:ext cx="6549390" cy="26713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МИНИСТЕРСТВО ПРОМШЫЛЕННОСТИ И ТОРГОВЛИ 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НОВГОРОДСКОЙ ОБЛАСТИ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C:\Users\aadmit_568\Pictures\для презентации 9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2"/>
          <a:stretch/>
        </p:blipFill>
        <p:spPr bwMode="auto">
          <a:xfrm>
            <a:off x="1924049" y="1342818"/>
            <a:ext cx="4970069" cy="551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8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28650" y="200501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0" dirty="0" smtClean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ru-RU" altLang="ru-RU" sz="5000" dirty="0">
                <a:solidFill>
                  <a:srgbClr val="F34840"/>
                </a:solidFill>
              </a:rPr>
              <a:t>5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0" y="263724"/>
            <a:ext cx="711200" cy="823920"/>
          </a:xfrm>
          <a:prstGeom prst="rect">
            <a:avLst/>
          </a:prstGeom>
        </p:spPr>
      </p:pic>
      <p:sp>
        <p:nvSpPr>
          <p:cNvPr id="11" name="Заголовок 6">
            <a:extLst>
              <a:ext uri="{FF2B5EF4-FFF2-40B4-BE49-F238E27FC236}">
                <a16:creationId xmlns="" xmlns:a16="http://schemas.microsoft.com/office/drawing/2014/main" id="{5D439AE2-0261-4622-8565-10F64BDF42BA}"/>
              </a:ext>
            </a:extLst>
          </p:cNvPr>
          <p:cNvSpPr txBox="1">
            <a:spLocks/>
          </p:cNvSpPr>
          <p:nvPr/>
        </p:nvSpPr>
        <p:spPr>
          <a:xfrm>
            <a:off x="628650" y="1594861"/>
            <a:ext cx="7886700" cy="7368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4B57"/>
                </a:solidFill>
                <a:latin typeface="Fedra Sans Pro Medium" panose="020B0604040000020004" pitchFamily="34" charset="0"/>
                <a:ea typeface="+mj-ea"/>
                <a:cs typeface="+mj-cs"/>
              </a:defRPr>
            </a:lvl1pPr>
          </a:lstStyle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 sz="1600" b="1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Заголовок 6">
            <a:extLst>
              <a:ext uri="{FF2B5EF4-FFF2-40B4-BE49-F238E27FC236}">
                <a16:creationId xmlns="" xmlns:a16="http://schemas.microsoft.com/office/drawing/2014/main" id="{5D439AE2-0261-4622-8565-10F64BDF42BA}"/>
              </a:ext>
            </a:extLst>
          </p:cNvPr>
          <p:cNvSpPr txBox="1">
            <a:spLocks/>
          </p:cNvSpPr>
          <p:nvPr/>
        </p:nvSpPr>
        <p:spPr>
          <a:xfrm>
            <a:off x="556986" y="1285480"/>
            <a:ext cx="8030028" cy="3544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4B57"/>
                </a:solidFill>
                <a:latin typeface="Fedra Sans Pro Medium" panose="020B0604040000020004" pitchFamily="34" charset="0"/>
                <a:ea typeface="+mj-ea"/>
                <a:cs typeface="+mj-cs"/>
              </a:defRPr>
            </a:lvl1pPr>
          </a:lstStyle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Справочная информация</a:t>
            </a:r>
            <a:endParaRPr lang="ru-RU" sz="1800" b="1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565910" y="625934"/>
            <a:ext cx="6549390" cy="26713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МИНИСТЕРСТВО ПРОМШЫЛЕННОСТИ И ТОРГОВЛИ 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НОВГОРОДСКОЙ ОБЛАСТИ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924050" y="1639968"/>
            <a:ext cx="4952274" cy="152553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Министерство промышленности и торговли Новгородской области расположено по адресу: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173005, Новгородская область, Великий Новгород,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пл.Победы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-Софийская, д.1.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Адрес электронной почты: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minpromtorg@novreg.ru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856503691"/>
              </p:ext>
            </p:extLst>
          </p:nvPr>
        </p:nvGraphicFramePr>
        <p:xfrm>
          <a:off x="1097280" y="3374390"/>
          <a:ext cx="6734175" cy="3243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4544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76"/>
          <a:stretch/>
        </p:blipFill>
        <p:spPr>
          <a:xfrm>
            <a:off x="0" y="1638300"/>
            <a:ext cx="9144000" cy="535432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355272" y="1925132"/>
            <a:ext cx="2619828" cy="2222500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Спасибо</a:t>
            </a:r>
          </a:p>
          <a:p>
            <a:r>
              <a:rPr lang="ru-RU" sz="2400" b="1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9468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03250" y="222047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0" dirty="0" smtClean="0">
                <a:solidFill>
                  <a:schemeClr val="bg2">
                    <a:lumMod val="75000"/>
                  </a:schemeClr>
                </a:solidFill>
              </a:rPr>
              <a:t>0</a:t>
            </a:r>
            <a:r>
              <a:rPr lang="ru-RU" altLang="ru-RU" sz="5000" dirty="0">
                <a:solidFill>
                  <a:srgbClr val="F34840"/>
                </a:solidFill>
              </a:rPr>
              <a:t>2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0" y="263724"/>
            <a:ext cx="711200" cy="823920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565910" y="625934"/>
            <a:ext cx="6549390" cy="26713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МИНИСТЕРСТВО ПРОМШЫЛЕННОСТИ И ТОРГОВЛИ 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НОВГОРОДСКОЙ ОБЛАСТИ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5D439AE2-0261-4622-8565-10F64BDF42BA}"/>
              </a:ext>
            </a:extLst>
          </p:cNvPr>
          <p:cNvSpPr txBox="1">
            <a:spLocks/>
          </p:cNvSpPr>
          <p:nvPr/>
        </p:nvSpPr>
        <p:spPr>
          <a:xfrm>
            <a:off x="628650" y="1335524"/>
            <a:ext cx="7886700" cy="2903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4B57"/>
                </a:solidFill>
                <a:latin typeface="Fedra Sans Pro Medium" panose="020B0604040000020004" pitchFamily="34" charset="0"/>
                <a:ea typeface="+mj-ea"/>
                <a:cs typeface="+mj-cs"/>
              </a:defRPr>
            </a:lvl1pPr>
          </a:lstStyle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alt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Нормативные правовые акты, регулирующие деятельность по заготовке, хранению, переработке и реализации лома черного металла, цветного металла:</a:t>
            </a:r>
            <a:endParaRPr lang="ru-RU" alt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367207417"/>
              </p:ext>
            </p:extLst>
          </p:nvPr>
        </p:nvGraphicFramePr>
        <p:xfrm>
          <a:off x="603250" y="1954530"/>
          <a:ext cx="8045450" cy="490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4492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03250" y="222047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0" dirty="0" smtClean="0">
                <a:solidFill>
                  <a:schemeClr val="bg2">
                    <a:lumMod val="75000"/>
                  </a:schemeClr>
                </a:solidFill>
              </a:rPr>
              <a:t>0</a:t>
            </a:r>
            <a:r>
              <a:rPr lang="ru-RU" altLang="ru-RU" sz="5000" dirty="0" smtClean="0">
                <a:solidFill>
                  <a:srgbClr val="F34840"/>
                </a:solidFill>
              </a:rPr>
              <a:t>3</a:t>
            </a:r>
            <a:endParaRPr lang="ru-RU" altLang="ru-RU" sz="5000" dirty="0">
              <a:solidFill>
                <a:srgbClr val="F3484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0" y="263724"/>
            <a:ext cx="711200" cy="823920"/>
          </a:xfrm>
          <a:prstGeom prst="rect">
            <a:avLst/>
          </a:prstGeom>
        </p:spPr>
      </p:pic>
      <p:sp>
        <p:nvSpPr>
          <p:cNvPr id="11" name="Заголовок 6">
            <a:extLst>
              <a:ext uri="{FF2B5EF4-FFF2-40B4-BE49-F238E27FC236}">
                <a16:creationId xmlns="" xmlns:a16="http://schemas.microsoft.com/office/drawing/2014/main" id="{5D439AE2-0261-4622-8565-10F64BDF42BA}"/>
              </a:ext>
            </a:extLst>
          </p:cNvPr>
          <p:cNvSpPr txBox="1">
            <a:spLocks/>
          </p:cNvSpPr>
          <p:nvPr/>
        </p:nvSpPr>
        <p:spPr>
          <a:xfrm>
            <a:off x="628650" y="1400016"/>
            <a:ext cx="7886700" cy="6230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4B57"/>
                </a:solidFill>
                <a:latin typeface="Fedra Sans Pro Medium" panose="020B0604040000020004" pitchFamily="34" charset="0"/>
                <a:ea typeface="+mj-ea"/>
                <a:cs typeface="+mj-cs"/>
              </a:defRPr>
            </a:lvl1pPr>
          </a:lstStyle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предоставленных полномочий министерство осуществляет следующие виды контроля:</a:t>
            </a:r>
            <a:endParaRPr lang="ru-RU" sz="1800" b="1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603375" y="2286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4577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4577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4577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4577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4577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577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577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577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577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57700" algn="l"/>
              </a:tabLst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565910" y="625934"/>
            <a:ext cx="6549390" cy="26713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МИНИСТЕРСТВО ПРОМШЫЛЕННОСТИ И ТОРГОВЛИ 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НОВГОРОДСКОЙ ОБЛАСТИ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00797671"/>
              </p:ext>
            </p:extLst>
          </p:nvPr>
        </p:nvGraphicFramePr>
        <p:xfrm>
          <a:off x="377190" y="2285999"/>
          <a:ext cx="8271510" cy="4331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0154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03250" y="222047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0" dirty="0" smtClean="0">
                <a:solidFill>
                  <a:schemeClr val="bg2">
                    <a:lumMod val="75000"/>
                  </a:schemeClr>
                </a:solidFill>
              </a:rPr>
              <a:t>0</a:t>
            </a:r>
            <a:r>
              <a:rPr lang="ru-RU" altLang="ru-RU" sz="5000" dirty="0">
                <a:solidFill>
                  <a:srgbClr val="F34840"/>
                </a:solidFill>
              </a:rPr>
              <a:t>4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0" y="263724"/>
            <a:ext cx="711200" cy="823920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565910" y="625934"/>
            <a:ext cx="6549390" cy="26713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МИНИСТЕРСТВО ПРОМШЫЛЕННОСТИ И ТОРГОВЛИ 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НОВГОРОДСКОЙ ОБЛАСТИ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388480960"/>
              </p:ext>
            </p:extLst>
          </p:nvPr>
        </p:nvGraphicFramePr>
        <p:xfrm>
          <a:off x="365760" y="1920240"/>
          <a:ext cx="8412480" cy="4789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Заголовок 6">
            <a:extLst>
              <a:ext uri="{FF2B5EF4-FFF2-40B4-BE49-F238E27FC236}">
                <a16:creationId xmlns:a16="http://schemas.microsoft.com/office/drawing/2014/main" xmlns="" id="{5D439AE2-0261-4622-8565-10F64BDF42BA}"/>
              </a:ext>
            </a:extLst>
          </p:cNvPr>
          <p:cNvSpPr txBox="1">
            <a:spLocks/>
          </p:cNvSpPr>
          <p:nvPr/>
        </p:nvSpPr>
        <p:spPr>
          <a:xfrm>
            <a:off x="628650" y="1335524"/>
            <a:ext cx="7886700" cy="2903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4B57"/>
                </a:solidFill>
                <a:latin typeface="Fedra Sans Pro Medium" panose="020B0604040000020004" pitchFamily="34" charset="0"/>
                <a:ea typeface="+mj-ea"/>
                <a:cs typeface="+mj-cs"/>
              </a:defRPr>
            </a:lvl1pPr>
          </a:lstStyle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alt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лицензионные требования, предъявляемые при осуществлении лицензируемого вида деятельности:</a:t>
            </a:r>
            <a:endParaRPr lang="ru-RU" alt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00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03250" y="222047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0" dirty="0" smtClean="0">
                <a:solidFill>
                  <a:schemeClr val="bg2">
                    <a:lumMod val="75000"/>
                  </a:schemeClr>
                </a:solidFill>
              </a:rPr>
              <a:t>0</a:t>
            </a:r>
            <a:r>
              <a:rPr lang="ru-RU" altLang="ru-RU" sz="5000" dirty="0" smtClean="0">
                <a:solidFill>
                  <a:srgbClr val="F34840"/>
                </a:solidFill>
              </a:rPr>
              <a:t>5</a:t>
            </a:r>
            <a:endParaRPr lang="ru-RU" altLang="ru-RU" sz="5000" dirty="0">
              <a:solidFill>
                <a:srgbClr val="F3484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0" y="263724"/>
            <a:ext cx="711200" cy="823920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565910" y="625934"/>
            <a:ext cx="6549390" cy="26713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МИНИСТЕРСТВО ПРОМШЫЛЕННОСТИ И ТОРГОВЛИ 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НОВГОРОДСКОЙ ОБЛАСТИ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Картинки по запросу время продажи алкогольной продук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и по запросу время продажи алкогольной продукци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Картинки по запросу время продажи алкогольной продукци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Заголовок 6">
            <a:extLst>
              <a:ext uri="{FF2B5EF4-FFF2-40B4-BE49-F238E27FC236}">
                <a16:creationId xmlns="" xmlns:a16="http://schemas.microsoft.com/office/drawing/2014/main" id="{5D439AE2-0261-4622-8565-10F64BDF42BA}"/>
              </a:ext>
            </a:extLst>
          </p:cNvPr>
          <p:cNvSpPr txBox="1">
            <a:spLocks/>
          </p:cNvSpPr>
          <p:nvPr/>
        </p:nvSpPr>
        <p:spPr>
          <a:xfrm>
            <a:off x="628650" y="1285715"/>
            <a:ext cx="7886700" cy="6230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4B57"/>
                </a:solidFill>
                <a:latin typeface="Fedra Sans Pro Medium" panose="020B0604040000020004" pitchFamily="34" charset="0"/>
                <a:ea typeface="+mj-ea"/>
                <a:cs typeface="+mj-cs"/>
              </a:defRPr>
            </a:lvl1pPr>
          </a:lstStyle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Юридическое лицо и индивидуальный предприниматель, осуществляющие прием лома металлов, должны обеспечить наличие на каждом объекте по приему указанных лома и отходов в доступном для обозрения месте следующей информации:</a:t>
            </a:r>
            <a:endParaRPr lang="ru-RU" sz="1600" b="1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525581738"/>
              </p:ext>
            </p:extLst>
          </p:nvPr>
        </p:nvGraphicFramePr>
        <p:xfrm>
          <a:off x="765175" y="2183130"/>
          <a:ext cx="7883526" cy="4411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5456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18672" y="200501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0" dirty="0" smtClean="0">
                <a:solidFill>
                  <a:schemeClr val="bg2">
                    <a:lumMod val="75000"/>
                  </a:schemeClr>
                </a:solidFill>
              </a:rPr>
              <a:t>0</a:t>
            </a:r>
            <a:r>
              <a:rPr lang="ru-RU" altLang="ru-RU" sz="5000" dirty="0" smtClean="0">
                <a:solidFill>
                  <a:srgbClr val="F34840"/>
                </a:solidFill>
              </a:rPr>
              <a:t>6</a:t>
            </a:r>
            <a:endParaRPr lang="ru-RU" altLang="ru-RU" sz="5000" dirty="0">
              <a:solidFill>
                <a:srgbClr val="F3484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0" y="263724"/>
            <a:ext cx="711200" cy="823920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565910" y="625934"/>
            <a:ext cx="6549390" cy="26713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МИНИСТЕРСТВО ПРОМШЫЛЕННОСТИ И ТОРГОВЛИ 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НОВГОРОДСКОЙ ОБЛАСТИ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Заголовок 6">
            <a:extLst>
              <a:ext uri="{FF2B5EF4-FFF2-40B4-BE49-F238E27FC236}">
                <a16:creationId xmlns="" xmlns:a16="http://schemas.microsoft.com/office/drawing/2014/main" id="{5D439AE2-0261-4622-8565-10F64BDF42BA}"/>
              </a:ext>
            </a:extLst>
          </p:cNvPr>
          <p:cNvSpPr txBox="1">
            <a:spLocks/>
          </p:cNvSpPr>
          <p:nvPr/>
        </p:nvSpPr>
        <p:spPr>
          <a:xfrm>
            <a:off x="537210" y="1400016"/>
            <a:ext cx="8111490" cy="6230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4B57"/>
                </a:solidFill>
                <a:latin typeface="Fedra Sans Pro Medium" panose="020B0604040000020004" pitchFamily="34" charset="0"/>
                <a:ea typeface="+mj-ea"/>
                <a:cs typeface="+mj-cs"/>
              </a:defRPr>
            </a:lvl1pPr>
          </a:lstStyle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требованию лицензионного органа должны быть представлены:</a:t>
            </a:r>
            <a:endParaRPr lang="ru-RU" sz="1800" b="1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872180349"/>
              </p:ext>
            </p:extLst>
          </p:nvPr>
        </p:nvGraphicFramePr>
        <p:xfrm>
          <a:off x="618672" y="2023108"/>
          <a:ext cx="7942398" cy="4480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3438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18672" y="200501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0" dirty="0" smtClean="0">
                <a:solidFill>
                  <a:schemeClr val="bg2">
                    <a:lumMod val="75000"/>
                  </a:schemeClr>
                </a:solidFill>
              </a:rPr>
              <a:t>0</a:t>
            </a:r>
            <a:r>
              <a:rPr lang="ru-RU" altLang="ru-RU" sz="5000" dirty="0" smtClean="0">
                <a:solidFill>
                  <a:srgbClr val="F34840"/>
                </a:solidFill>
              </a:rPr>
              <a:t>7</a:t>
            </a:r>
            <a:endParaRPr lang="ru-RU" altLang="ru-RU" sz="5000" dirty="0">
              <a:solidFill>
                <a:srgbClr val="F3484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0" y="263724"/>
            <a:ext cx="711200" cy="823920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565910" y="625934"/>
            <a:ext cx="6549390" cy="26713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МИНИСТЕРСТВО ПРОМШЫЛЕННОСТИ И ТОРГОВЛИ 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НОВГОРОДСКОЙ ОБЛАСТИ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6">
            <a:extLst>
              <a:ext uri="{FF2B5EF4-FFF2-40B4-BE49-F238E27FC236}">
                <a16:creationId xmlns="" xmlns:a16="http://schemas.microsoft.com/office/drawing/2014/main" id="{5D439AE2-0261-4622-8565-10F64BDF42BA}"/>
              </a:ext>
            </a:extLst>
          </p:cNvPr>
          <p:cNvSpPr txBox="1">
            <a:spLocks/>
          </p:cNvSpPr>
          <p:nvPr/>
        </p:nvSpPr>
        <p:spPr>
          <a:xfrm>
            <a:off x="628650" y="1297146"/>
            <a:ext cx="7886700" cy="6230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4B57"/>
                </a:solidFill>
                <a:latin typeface="Fedra Sans Pro Medium" panose="020B0604040000020004" pitchFamily="34" charset="0"/>
                <a:ea typeface="+mj-ea"/>
                <a:cs typeface="+mj-cs"/>
              </a:defRPr>
            </a:lvl1pPr>
          </a:lstStyle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Лицо, принимающее лом и отходы металлов, обязаны обеспечить:</a:t>
            </a:r>
            <a:endParaRPr lang="ru-RU" sz="1800" b="1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653356845"/>
              </p:ext>
            </p:extLst>
          </p:nvPr>
        </p:nvGraphicFramePr>
        <p:xfrm>
          <a:off x="480060" y="1920239"/>
          <a:ext cx="8168640" cy="4686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8524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28650" y="200501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0" dirty="0" smtClean="0">
                <a:solidFill>
                  <a:schemeClr val="bg2">
                    <a:lumMod val="75000"/>
                  </a:schemeClr>
                </a:solidFill>
              </a:rPr>
              <a:t>0</a:t>
            </a:r>
            <a:r>
              <a:rPr lang="ru-RU" altLang="ru-RU" sz="5000" dirty="0">
                <a:solidFill>
                  <a:srgbClr val="F34840"/>
                </a:solidFill>
              </a:rPr>
              <a:t>8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0" y="263724"/>
            <a:ext cx="711200" cy="823920"/>
          </a:xfrm>
          <a:prstGeom prst="rect">
            <a:avLst/>
          </a:prstGeom>
        </p:spPr>
      </p:pic>
      <p:sp>
        <p:nvSpPr>
          <p:cNvPr id="11" name="Заголовок 6">
            <a:extLst>
              <a:ext uri="{FF2B5EF4-FFF2-40B4-BE49-F238E27FC236}">
                <a16:creationId xmlns="" xmlns:a16="http://schemas.microsoft.com/office/drawing/2014/main" id="{5D439AE2-0261-4622-8565-10F64BDF42BA}"/>
              </a:ext>
            </a:extLst>
          </p:cNvPr>
          <p:cNvSpPr txBox="1">
            <a:spLocks/>
          </p:cNvSpPr>
          <p:nvPr/>
        </p:nvSpPr>
        <p:spPr>
          <a:xfrm>
            <a:off x="628650" y="1413571"/>
            <a:ext cx="8020050" cy="3923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4B57"/>
                </a:solidFill>
                <a:latin typeface="Fedra Sans Pro Medium" panose="020B0604040000020004" pitchFamily="34" charset="0"/>
                <a:ea typeface="+mj-ea"/>
                <a:cs typeface="+mj-cs"/>
              </a:defRPr>
            </a:lvl1pPr>
          </a:lstStyle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2019 год в министерство подано 17 заявлений , из них:</a:t>
            </a:r>
            <a:endParaRPr lang="ru-RU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565910" y="625934"/>
            <a:ext cx="6549390" cy="26713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МИНИСТЕРСТВО ПРОМШЫЛЕННОСТИ И ТОРГОВЛИ 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НОВГОРОДСКОЙ ОБЛАСТИ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150646781"/>
              </p:ext>
            </p:extLst>
          </p:nvPr>
        </p:nvGraphicFramePr>
        <p:xfrm>
          <a:off x="514350" y="2002790"/>
          <a:ext cx="8343900" cy="1643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276350" y="4020502"/>
            <a:ext cx="6661150" cy="1200329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Проведено – </a:t>
            </a:r>
            <a:r>
              <a:rPr lang="ru-RU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 внеплановых выездных проверки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 соответствие заявителя лицензионным требованиям.</a:t>
            </a:r>
          </a:p>
          <a:p>
            <a:pPr algn="ctr"/>
            <a:r>
              <a:rPr lang="ru-RU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Прекращено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по инициативе министерства в связи с прекращением деятельности – </a:t>
            </a:r>
            <a:r>
              <a:rPr lang="ru-RU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 лицензий</a:t>
            </a:r>
          </a:p>
        </p:txBody>
      </p:sp>
    </p:spTree>
    <p:extLst>
      <p:ext uri="{BB962C8B-B14F-4D97-AF65-F5344CB8AC3E}">
        <p14:creationId xmlns:p14="http://schemas.microsoft.com/office/powerpoint/2010/main" val="351212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авительство НО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7701</TotalTime>
  <Words>1597</Words>
  <Application>Microsoft Office PowerPoint</Application>
  <PresentationFormat>Экран (4:3)</PresentationFormat>
  <Paragraphs>209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Правительство НО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Vanechek</dc:creator>
  <cp:lastModifiedBy>Дмитриев Александр Андреевич</cp:lastModifiedBy>
  <cp:revision>355</cp:revision>
  <cp:lastPrinted>2019-10-01T14:12:53Z</cp:lastPrinted>
  <dcterms:created xsi:type="dcterms:W3CDTF">2018-12-10T13:13:56Z</dcterms:created>
  <dcterms:modified xsi:type="dcterms:W3CDTF">2019-12-03T14:28:24Z</dcterms:modified>
</cp:coreProperties>
</file>