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78" r:id="rId3"/>
    <p:sldId id="292" r:id="rId4"/>
    <p:sldId id="293" r:id="rId5"/>
    <p:sldId id="29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E39"/>
    <a:srgbClr val="C39367"/>
    <a:srgbClr val="E84A36"/>
    <a:srgbClr val="E2CAB4"/>
    <a:srgbClr val="623B2A"/>
    <a:srgbClr val="EAEFF7"/>
    <a:srgbClr val="C38C73"/>
    <a:srgbClr val="C39303"/>
    <a:srgbClr val="F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16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065D6-64C0-4FFC-9050-EBCC39FB644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94E7D-7ED3-44D0-B589-666BB3E62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32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94E7D-7ED3-44D0-B589-666BB3E6201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84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94E7D-7ED3-44D0-B589-666BB3E6201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999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94E7D-7ED3-44D0-B589-666BB3E6201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725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60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54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88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74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14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10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75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04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09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17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6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9B272-D376-451C-9B3D-E3A88187220B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3CB4F-0C35-4076-8328-C9EE45908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07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2"/>
          <p:cNvSpPr/>
          <p:nvPr/>
        </p:nvSpPr>
        <p:spPr>
          <a:xfrm>
            <a:off x="1599218" y="1230945"/>
            <a:ext cx="6725632" cy="43983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ru-RU" sz="4000" b="1" dirty="0"/>
              <a:t>Реализация мероприятий по приему обращений потребителей и консультированию потребителей в МФЦ по вопросам защиты их прав</a:t>
            </a:r>
            <a:endParaRPr lang="ru-RU" sz="4000" b="1" strike="noStrike" spc="-1" dirty="0">
              <a:uFill>
                <a:solidFill>
                  <a:srgbClr val="FFFFFF"/>
                </a:solidFill>
              </a:uFill>
              <a:latin typeface="Cambria" panose="02040503050406030204" pitchFamily="18" charset="0"/>
            </a:endParaRPr>
          </a:p>
        </p:txBody>
      </p:sp>
      <p:sp>
        <p:nvSpPr>
          <p:cNvPr id="11" name="CustomShape 2"/>
          <p:cNvSpPr/>
          <p:nvPr/>
        </p:nvSpPr>
        <p:spPr>
          <a:xfrm>
            <a:off x="1599218" y="5938334"/>
            <a:ext cx="4869238" cy="4589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2800" b="1" dirty="0"/>
              <a:t>Новгородская область 2019 год</a:t>
            </a:r>
            <a:endParaRPr lang="ru-RU" sz="2800" b="1" strike="noStrike" spc="-1" dirty="0">
              <a:uFill>
                <a:solidFill>
                  <a:srgbClr val="FFFFFF"/>
                </a:solidFill>
              </a:uFill>
              <a:latin typeface="Cambria" panose="020405030504060302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5" y="1888170"/>
            <a:ext cx="2335276" cy="316040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 rot="10800000">
            <a:off x="130699" y="6386656"/>
            <a:ext cx="10624008" cy="4713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44000">
                <a:srgbClr val="E04E39"/>
              </a:gs>
              <a:gs pos="100000">
                <a:srgbClr val="E04E3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437293" y="0"/>
            <a:ext cx="10624008" cy="47134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44000">
                <a:srgbClr val="E04E39"/>
              </a:gs>
              <a:gs pos="100000">
                <a:srgbClr val="E04E3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/>
          <a:srcRect l="2015" t="2986"/>
          <a:stretch/>
        </p:blipFill>
        <p:spPr>
          <a:xfrm>
            <a:off x="0" y="-3"/>
            <a:ext cx="1437293" cy="140456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/>
          <a:srcRect l="2015" t="2986"/>
          <a:stretch/>
        </p:blipFill>
        <p:spPr>
          <a:xfrm rot="10800000">
            <a:off x="10754707" y="5453436"/>
            <a:ext cx="1437293" cy="140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06067" y="1412353"/>
            <a:ext cx="10624008" cy="471340"/>
          </a:xfrm>
          <a:prstGeom prst="rect">
            <a:avLst/>
          </a:prstGeom>
          <a:gradFill flip="none" rotWithShape="1">
            <a:gsLst>
              <a:gs pos="0">
                <a:srgbClr val="C39367"/>
              </a:gs>
              <a:gs pos="24000">
                <a:srgbClr val="C39367"/>
              </a:gs>
              <a:gs pos="79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437292" y="158203"/>
            <a:ext cx="6763733" cy="994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i="1" dirty="0">
                <a:solidFill>
                  <a:schemeClr val="tx1"/>
                </a:solidFill>
              </a:rPr>
              <a:t>Нормативно-правовая база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54707" y="5948313"/>
            <a:ext cx="551930" cy="463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973" y="-3"/>
            <a:ext cx="1818027" cy="24603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/>
          <a:srcRect l="2015" t="2986"/>
          <a:stretch/>
        </p:blipFill>
        <p:spPr>
          <a:xfrm>
            <a:off x="0" y="-3"/>
            <a:ext cx="1437293" cy="1404564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 rot="10800000">
            <a:off x="130699" y="6394584"/>
            <a:ext cx="10624008" cy="463416"/>
          </a:xfrm>
          <a:prstGeom prst="rect">
            <a:avLst/>
          </a:prstGeom>
          <a:gradFill>
            <a:gsLst>
              <a:gs pos="0">
                <a:srgbClr val="E04E39"/>
              </a:gs>
              <a:gs pos="24000">
                <a:srgbClr val="E04E39"/>
              </a:gs>
              <a:gs pos="79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4"/>
          <a:srcRect l="2015" t="2986"/>
          <a:stretch/>
        </p:blipFill>
        <p:spPr>
          <a:xfrm rot="10800000">
            <a:off x="10754707" y="5453436"/>
            <a:ext cx="1437293" cy="140456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771900" y="2213313"/>
            <a:ext cx="67913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Положения о передаче в орган</a:t>
            </a:r>
            <a:r>
              <a:rPr lang="ru-RU" dirty="0"/>
              <a:t>, предоставляющий государственные или муниципальные услуги, поступающих в МФЦ </a:t>
            </a:r>
            <a:r>
              <a:rPr lang="ru-RU" b="1" dirty="0"/>
              <a:t>жалоб граждан </a:t>
            </a:r>
            <a:r>
              <a:rPr lang="ru-RU" dirty="0"/>
              <a:t>на нарушение порядка предоставления услуги, незаконные действия или незаконные решения при предоставлении услуги, </a:t>
            </a:r>
            <a:r>
              <a:rPr lang="ru-RU" dirty="0">
                <a:solidFill>
                  <a:srgbClr val="FF0000"/>
                </a:solidFill>
              </a:rPr>
              <a:t>включены во все соглашения о взаимодействии между МФЦ и органами власти</a:t>
            </a:r>
            <a:r>
              <a:rPr lang="ru-RU" dirty="0"/>
              <a:t>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" y="2145030"/>
            <a:ext cx="2863215" cy="2228498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533400" y="4581524"/>
            <a:ext cx="2952750" cy="1704975"/>
          </a:xfrm>
          <a:prstGeom prst="roundRect">
            <a:avLst>
              <a:gd name="adj" fmla="val 772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E04E39"/>
                </a:solidFill>
              </a:rPr>
              <a:t>210-ФЗ «Об организации предоставления государственных и муниципальных услуг» и 38-ФЗ «О защите прав потребителей».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800474" y="4414361"/>
            <a:ext cx="51339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Полномочия по приему обращений потребителей и их консультирование </a:t>
            </a:r>
            <a:r>
              <a:rPr lang="ru-RU" i="1" dirty="0"/>
              <a:t>осуществляется в МФЦ Новгородской области </a:t>
            </a:r>
            <a:r>
              <a:rPr lang="ru-RU" i="1" dirty="0">
                <a:solidFill>
                  <a:srgbClr val="FF0000"/>
                </a:solidFill>
              </a:rPr>
              <a:t>на основании соглашения о взаимодействии с Управлением </a:t>
            </a:r>
            <a:r>
              <a:rPr lang="ru-RU" i="1" dirty="0" err="1">
                <a:solidFill>
                  <a:srgbClr val="FF0000"/>
                </a:solidFill>
              </a:rPr>
              <a:t>Роспотребнадзора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/>
              <a:t>по Новгородской области от 02 февраля 2017 года. 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55" r="22739"/>
          <a:stretch/>
        </p:blipFill>
        <p:spPr>
          <a:xfrm>
            <a:off x="9382126" y="3905250"/>
            <a:ext cx="2048788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81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06067" y="1412353"/>
            <a:ext cx="10624008" cy="471340"/>
          </a:xfrm>
          <a:prstGeom prst="rect">
            <a:avLst/>
          </a:prstGeom>
          <a:gradFill flip="none" rotWithShape="1">
            <a:gsLst>
              <a:gs pos="0">
                <a:srgbClr val="C39367"/>
              </a:gs>
              <a:gs pos="24000">
                <a:srgbClr val="C39367"/>
              </a:gs>
              <a:gs pos="79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437292" y="158203"/>
            <a:ext cx="6763733" cy="994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i="1" dirty="0">
                <a:solidFill>
                  <a:schemeClr val="tx1"/>
                </a:solidFill>
              </a:rPr>
              <a:t>Мероприятия по защите прав потребителей в МФЦ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54707" y="5948313"/>
            <a:ext cx="551930" cy="463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973" y="-3"/>
            <a:ext cx="1818027" cy="24603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/>
          <a:srcRect l="2015" t="2986"/>
          <a:stretch/>
        </p:blipFill>
        <p:spPr>
          <a:xfrm>
            <a:off x="0" y="-3"/>
            <a:ext cx="1437293" cy="1404564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 rot="10800000">
            <a:off x="130699" y="6411729"/>
            <a:ext cx="10624008" cy="463416"/>
          </a:xfrm>
          <a:prstGeom prst="rect">
            <a:avLst/>
          </a:prstGeom>
          <a:gradFill>
            <a:gsLst>
              <a:gs pos="0">
                <a:srgbClr val="E04E39"/>
              </a:gs>
              <a:gs pos="24000">
                <a:srgbClr val="E04E39"/>
              </a:gs>
              <a:gs pos="79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4"/>
          <a:srcRect l="2015" t="2986"/>
          <a:stretch/>
        </p:blipFill>
        <p:spPr>
          <a:xfrm rot="10800000">
            <a:off x="10754707" y="5453436"/>
            <a:ext cx="1437293" cy="140456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819525" y="2199561"/>
            <a:ext cx="709612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­- </a:t>
            </a:r>
            <a:r>
              <a:rPr lang="ru-RU" i="1" dirty="0"/>
              <a:t>на информационных стендах и стойках </a:t>
            </a:r>
            <a:r>
              <a:rPr lang="ru-RU" b="1" i="1" dirty="0"/>
              <a:t>размещена наглядная информация о правах потребителей различных услуг</a:t>
            </a:r>
            <a:r>
              <a:rPr lang="ru-RU" i="1" dirty="0"/>
              <a:t>;</a:t>
            </a:r>
          </a:p>
          <a:p>
            <a:pPr algn="just"/>
            <a:r>
              <a:rPr lang="ru-RU" i="1" dirty="0"/>
              <a:t>­- ежеквартально на базе МФЦ для бизнеса </a:t>
            </a:r>
            <a:r>
              <a:rPr lang="ru-RU" b="1" i="1" dirty="0"/>
              <a:t>проводятся дни открытых дверей для предпринимателей</a:t>
            </a:r>
            <a:r>
              <a:rPr lang="ru-RU" i="1" dirty="0"/>
              <a:t>;</a:t>
            </a:r>
          </a:p>
          <a:p>
            <a:pPr algn="just"/>
            <a:r>
              <a:rPr lang="ru-RU" i="1" dirty="0"/>
              <a:t>­- во всех центрах «Мои Документы» предусмотрено </a:t>
            </a:r>
            <a:r>
              <a:rPr lang="ru-RU" b="1" i="1" dirty="0"/>
              <a:t>рабочее место сотрудника Роспотребнадзора для очного консультирования граждан;</a:t>
            </a:r>
          </a:p>
          <a:p>
            <a:pPr algn="just"/>
            <a:r>
              <a:rPr lang="ru-RU" b="1" i="1" dirty="0"/>
              <a:t>- в МФЦ Великого Новгорода </a:t>
            </a:r>
            <a:r>
              <a:rPr lang="ru-RU" i="1" dirty="0"/>
              <a:t>на ул. </a:t>
            </a:r>
            <a:r>
              <a:rPr lang="ru-RU" i="1" dirty="0" err="1"/>
              <a:t>Б.Московская</a:t>
            </a:r>
            <a:r>
              <a:rPr lang="ru-RU" i="1" dirty="0"/>
              <a:t>, д. 24 </a:t>
            </a:r>
            <a:r>
              <a:rPr lang="ru-RU" b="1" i="1" dirty="0"/>
              <a:t>размещен информационный киоск </a:t>
            </a:r>
            <a:r>
              <a:rPr lang="ru-RU" i="1" dirty="0"/>
              <a:t>для самостоятельного изучения вопросов в данной сфере;</a:t>
            </a:r>
          </a:p>
          <a:p>
            <a:pPr algn="just"/>
            <a:r>
              <a:rPr lang="ru-RU" i="1" dirty="0"/>
              <a:t>­- </a:t>
            </a:r>
            <a:r>
              <a:rPr lang="ru-RU" b="1" i="1" dirty="0"/>
              <a:t>на сайте МФЦ размещен баннер со ссылкой на портал финансового уполномоченного</a:t>
            </a:r>
            <a:r>
              <a:rPr lang="ru-RU" i="1" dirty="0"/>
              <a:t> для информирования заявителей о возможности досудебного урегулирования споров;</a:t>
            </a:r>
          </a:p>
          <a:p>
            <a:pPr algn="just"/>
            <a:r>
              <a:rPr lang="ru-RU" i="1" dirty="0"/>
              <a:t>- ­</a:t>
            </a:r>
            <a:r>
              <a:rPr lang="ru-RU" b="1" i="1" dirty="0"/>
              <a:t>на </a:t>
            </a:r>
            <a:r>
              <a:rPr lang="ru-RU" b="1" i="1" dirty="0" err="1"/>
              <a:t>интернет-ресурсах</a:t>
            </a:r>
            <a:r>
              <a:rPr lang="ru-RU" b="1" i="1" dirty="0"/>
              <a:t> МФЦ осуществляется публикация информационных материалов</a:t>
            </a:r>
            <a:r>
              <a:rPr lang="ru-RU" i="1" dirty="0"/>
              <a:t> по данной теме.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2" r="17501"/>
          <a:stretch/>
        </p:blipFill>
        <p:spPr>
          <a:xfrm>
            <a:off x="361950" y="2552700"/>
            <a:ext cx="34575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8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06067" y="1412353"/>
            <a:ext cx="10624008" cy="471340"/>
          </a:xfrm>
          <a:prstGeom prst="rect">
            <a:avLst/>
          </a:prstGeom>
          <a:gradFill flip="none" rotWithShape="1">
            <a:gsLst>
              <a:gs pos="0">
                <a:srgbClr val="C39367"/>
              </a:gs>
              <a:gs pos="24000">
                <a:srgbClr val="C39367"/>
              </a:gs>
              <a:gs pos="79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437292" y="158203"/>
            <a:ext cx="6763733" cy="994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i="1" dirty="0">
                <a:solidFill>
                  <a:schemeClr val="tx1"/>
                </a:solidFill>
              </a:rPr>
              <a:t>Защита интересов граждан в рамках концепции МФЦ 2.0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54707" y="5948313"/>
            <a:ext cx="551930" cy="463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973" y="-3"/>
            <a:ext cx="1818027" cy="24603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/>
          <a:srcRect l="2015" t="2986"/>
          <a:stretch/>
        </p:blipFill>
        <p:spPr>
          <a:xfrm>
            <a:off x="0" y="-3"/>
            <a:ext cx="1437293" cy="1404564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 rot="10800000">
            <a:off x="130699" y="6411729"/>
            <a:ext cx="10624008" cy="463416"/>
          </a:xfrm>
          <a:prstGeom prst="rect">
            <a:avLst/>
          </a:prstGeom>
          <a:gradFill>
            <a:gsLst>
              <a:gs pos="0">
                <a:srgbClr val="E04E39"/>
              </a:gs>
              <a:gs pos="24000">
                <a:srgbClr val="E04E39"/>
              </a:gs>
              <a:gs pos="79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4"/>
          <a:srcRect l="2015" t="2986"/>
          <a:stretch/>
        </p:blipFill>
        <p:spPr>
          <a:xfrm rot="10800000">
            <a:off x="10754707" y="5453436"/>
            <a:ext cx="1437293" cy="140456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52425" y="2814161"/>
            <a:ext cx="10858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Задачи: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0999" y="3097951"/>
            <a:ext cx="77057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/>
              <a:t>– упрощение для граждан процедуры получения услуг, в том числе путем их цифровизации;</a:t>
            </a:r>
          </a:p>
          <a:p>
            <a:pPr algn="just"/>
            <a:r>
              <a:rPr lang="ru-RU" i="1" dirty="0"/>
              <a:t>– переход от практики оказания услуг к комплексному решению вопросов по конкретной индивидуальной жизненной ситуации;</a:t>
            </a:r>
          </a:p>
          <a:p>
            <a:pPr algn="just"/>
            <a:r>
              <a:rPr lang="ru-RU" i="1" dirty="0"/>
              <a:t>– внедрение в практику работы МФЦ различных форм организации взаимодействия заявителей с органами власти и местного самоуправления по типу «Общественных приемных»;</a:t>
            </a:r>
          </a:p>
          <a:p>
            <a:pPr algn="just"/>
            <a:r>
              <a:rPr lang="ru-RU" i="1" dirty="0"/>
              <a:t>– организация в МФЦ взаимодействия заявителей с уполномоченными по защите прав человека, ребенка, предпринимателей;</a:t>
            </a:r>
          </a:p>
          <a:p>
            <a:pPr algn="just"/>
            <a:r>
              <a:rPr lang="ru-RU" i="1" dirty="0"/>
              <a:t>– наделение МФЦ статусом представителя заявителя при взаимодействии с органами власти и организациями с правом действия в </a:t>
            </a:r>
            <a:r>
              <a:rPr lang="ru-RU" i="1" dirty="0" err="1"/>
              <a:t>проактивном</a:t>
            </a:r>
            <a:r>
              <a:rPr lang="ru-RU" i="1" dirty="0"/>
              <a:t> режиме от имени заявителя.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17"/>
          <a:stretch/>
        </p:blipFill>
        <p:spPr>
          <a:xfrm>
            <a:off x="9906000" y="0"/>
            <a:ext cx="2286000" cy="301862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43025" y="1966436"/>
            <a:ext cx="90392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Основная цель Концепции</a:t>
            </a:r>
            <a:r>
              <a:rPr lang="ru-RU" sz="2000" b="1" dirty="0"/>
              <a:t> </a:t>
            </a:r>
            <a:r>
              <a:rPr lang="ru-RU" dirty="0"/>
              <a:t>– формирование клиентоориентированной среды, обеспечивающей взаимодействие граждан и бизнеса с государством и поставщиками массовых социально-значимых услуг и защиту интересов заявителей.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6" t="-316" r="38906" b="316"/>
          <a:stretch/>
        </p:blipFill>
        <p:spPr>
          <a:xfrm>
            <a:off x="8001000" y="3191679"/>
            <a:ext cx="4048125" cy="301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0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2"/>
          <p:cNvSpPr/>
          <p:nvPr/>
        </p:nvSpPr>
        <p:spPr>
          <a:xfrm>
            <a:off x="1656368" y="2326320"/>
            <a:ext cx="6725632" cy="18551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ru-RU" sz="6600" b="1" dirty="0"/>
              <a:t>Спасибо за внимание!</a:t>
            </a:r>
            <a:endParaRPr lang="ru-RU" sz="6600" b="1" strike="noStrike" spc="-1" dirty="0">
              <a:uFill>
                <a:solidFill>
                  <a:srgbClr val="FFFFFF"/>
                </a:solidFill>
              </a:uFill>
              <a:latin typeface="Cambria" panose="02040503050406030204" pitchFamily="18" charset="0"/>
            </a:endParaRPr>
          </a:p>
        </p:txBody>
      </p:sp>
      <p:sp>
        <p:nvSpPr>
          <p:cNvPr id="11" name="CustomShape 2"/>
          <p:cNvSpPr/>
          <p:nvPr/>
        </p:nvSpPr>
        <p:spPr>
          <a:xfrm>
            <a:off x="1599218" y="5938334"/>
            <a:ext cx="4869238" cy="4589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2800" b="1" dirty="0"/>
              <a:t>Новгородская область 2019 год</a:t>
            </a:r>
            <a:endParaRPr lang="ru-RU" sz="2800" b="1" strike="noStrike" spc="-1" dirty="0">
              <a:uFill>
                <a:solidFill>
                  <a:srgbClr val="FFFFFF"/>
                </a:solidFill>
              </a:uFill>
              <a:latin typeface="Cambria" panose="020405030504060302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5" y="1888170"/>
            <a:ext cx="2335276" cy="316040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 rot="10800000">
            <a:off x="130699" y="6386656"/>
            <a:ext cx="10624008" cy="4713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44000">
                <a:srgbClr val="E04E39"/>
              </a:gs>
              <a:gs pos="100000">
                <a:srgbClr val="E04E3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437293" y="0"/>
            <a:ext cx="10624008" cy="47134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44000">
                <a:srgbClr val="E04E39"/>
              </a:gs>
              <a:gs pos="100000">
                <a:srgbClr val="E04E3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/>
          <a:srcRect l="2015" t="2986"/>
          <a:stretch/>
        </p:blipFill>
        <p:spPr>
          <a:xfrm>
            <a:off x="0" y="-3"/>
            <a:ext cx="1437293" cy="140456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/>
          <a:srcRect l="2015" t="2986"/>
          <a:stretch/>
        </p:blipFill>
        <p:spPr>
          <a:xfrm rot="10800000">
            <a:off x="10754707" y="5453436"/>
            <a:ext cx="1437293" cy="140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0604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</TotalTime>
  <Words>371</Words>
  <Application>Microsoft Office PowerPoint</Application>
  <PresentationFormat>Широкоэкранный</PresentationFormat>
  <Paragraphs>29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VN-PS-DIR</cp:lastModifiedBy>
  <cp:revision>225</cp:revision>
  <dcterms:created xsi:type="dcterms:W3CDTF">2019-06-10T05:59:56Z</dcterms:created>
  <dcterms:modified xsi:type="dcterms:W3CDTF">2019-12-05T06:42:37Z</dcterms:modified>
</cp:coreProperties>
</file>