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8" r:id="rId2"/>
    <p:sldId id="299" r:id="rId3"/>
    <p:sldId id="301" r:id="rId4"/>
    <p:sldId id="304" r:id="rId5"/>
    <p:sldId id="303" r:id="rId6"/>
    <p:sldId id="302" r:id="rId7"/>
    <p:sldId id="300" r:id="rId8"/>
  </p:sldIdLst>
  <p:sldSz cx="9144000" cy="6858000" type="screen4x3"/>
  <p:notesSz cx="9874250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5E4"/>
    <a:srgbClr val="F34840"/>
    <a:srgbClr val="B64340"/>
    <a:srgbClr val="8E0000"/>
    <a:srgbClr val="E58271"/>
    <a:srgbClr val="52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91" autoAdjust="0"/>
    <p:restoredTop sz="93441" autoAdjust="0"/>
  </p:normalViewPr>
  <p:slideViewPr>
    <p:cSldViewPr>
      <p:cViewPr varScale="1">
        <p:scale>
          <a:sx n="108" d="100"/>
          <a:sy n="108" d="100"/>
        </p:scale>
        <p:origin x="1344" y="174"/>
      </p:cViewPr>
      <p:guideLst>
        <p:guide orient="horz" pos="40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75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04242037312904"/>
          <c:y val="4.3186705782974786E-3"/>
          <c:w val="0.89395768183005564"/>
          <c:h val="0.9195613529934723"/>
        </c:manualLayout>
      </c:layout>
      <c:pie3DChart>
        <c:varyColors val="1"/>
        <c:ser>
          <c:idx val="0"/>
          <c:order val="0"/>
          <c:spPr>
            <a:solidFill>
              <a:srgbClr val="C00000"/>
            </a:solidFill>
          </c:spPr>
          <c:explosion val="11"/>
          <c:dPt>
            <c:idx val="0"/>
            <c:bubble3D val="0"/>
            <c:spPr>
              <a:solidFill>
                <a:srgbClr val="002060"/>
              </a:solidFill>
            </c:spPr>
            <c:extLst>
              <c:ext xmlns:c16="http://schemas.microsoft.com/office/drawing/2014/chart" uri="{C3380CC4-5D6E-409C-BE32-E72D297353CC}">
                <c16:uniqueId val="{00000001-1882-46A1-95F1-83A5D2FF61A7}"/>
              </c:ext>
            </c:extLst>
          </c:dPt>
          <c:dPt>
            <c:idx val="1"/>
            <c:bubble3D val="0"/>
            <c:explosion val="0"/>
            <c:extLst>
              <c:ext xmlns:c16="http://schemas.microsoft.com/office/drawing/2014/chart" uri="{C3380CC4-5D6E-409C-BE32-E72D297353CC}">
                <c16:uniqueId val="{00000002-1882-46A1-95F1-83A5D2FF61A7}"/>
              </c:ext>
            </c:extLst>
          </c:dPt>
          <c:dLbls>
            <c:dLbl>
              <c:idx val="0"/>
              <c:layout>
                <c:manualLayout>
                  <c:x val="-0.18388625592417063"/>
                  <c:y val="-7.6072659298573556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882-46A1-95F1-83A5D2FF61A7}"/>
                </c:ext>
              </c:extLst>
            </c:dLbl>
            <c:dLbl>
              <c:idx val="1"/>
              <c:layout>
                <c:manualLayout>
                  <c:x val="0.29809951175457905"/>
                  <c:y val="8.2079081460681699E-2"/>
                </c:manualLayout>
              </c:layout>
              <c:spPr>
                <a:solidFill>
                  <a:srgbClr val="C00000"/>
                </a:solidFill>
              </c:spPr>
              <c:txPr>
                <a:bodyPr/>
                <a:lstStyle/>
                <a:p>
                  <a:pPr>
                    <a:defRPr sz="20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882-46A1-95F1-83A5D2FF61A7}"/>
                </c:ext>
              </c:extLst>
            </c:dLbl>
            <c:spPr>
              <a:solidFill>
                <a:srgbClr val="002060"/>
              </a:solidFill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Лист1!$A$26:$A$27</c:f>
              <c:strCache>
                <c:ptCount val="2"/>
                <c:pt idx="0">
                  <c:v>Письменные обращения - 4359</c:v>
                </c:pt>
                <c:pt idx="1">
                  <c:v>Устные консультации</c:v>
                </c:pt>
              </c:strCache>
            </c:strRef>
          </c:cat>
          <c:val>
            <c:numRef>
              <c:f>Лист1!$B$26:$B$27</c:f>
              <c:numCache>
                <c:formatCode>General</c:formatCode>
                <c:ptCount val="2"/>
                <c:pt idx="0">
                  <c:v>4359</c:v>
                </c:pt>
                <c:pt idx="1">
                  <c:v>2720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82-46A1-95F1-83A5D2FF61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6"/>
            <a:ext cx="4278842" cy="34145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3701" y="6"/>
            <a:ext cx="4278842" cy="34145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r">
              <a:defRPr sz="1200"/>
            </a:lvl1pPr>
          </a:lstStyle>
          <a:p>
            <a:fld id="{44845CA2-2DD8-49C8-809C-97608183053C}" type="datetimeFigureOut">
              <a:rPr lang="ru-RU" smtClean="0"/>
              <a:t>15.12.2021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408363" y="849313"/>
            <a:ext cx="3057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19" tIns="45510" rIns="91019" bIns="4551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7425" y="3271383"/>
            <a:ext cx="7899400" cy="2676584"/>
          </a:xfrm>
          <a:prstGeom prst="rect">
            <a:avLst/>
          </a:prstGeom>
        </p:spPr>
        <p:txBody>
          <a:bodyPr vert="horz" lIns="91019" tIns="45510" rIns="91019" bIns="4551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224"/>
            <a:ext cx="4278842" cy="34145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3701" y="6456224"/>
            <a:ext cx="4278842" cy="34145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r">
              <a:defRPr sz="1200"/>
            </a:lvl1pPr>
          </a:lstStyle>
          <a:p>
            <a:fld id="{1F74017F-34C5-4C55-9D30-FBD3D98175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599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4017F-34C5-4C55-9D30-FBD3D98175A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118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4017F-34C5-4C55-9D30-FBD3D98175A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118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4017F-34C5-4C55-9D30-FBD3D98175A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118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4017F-34C5-4C55-9D30-FBD3D98175A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118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4017F-34C5-4C55-9D30-FBD3D98175A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118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4017F-34C5-4C55-9D30-FBD3D98175A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118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347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347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F347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402DE31-6831-4E40-98D0-A024EC3B8AB6}" type="datetimeFigureOut">
              <a:rPr lang="ru-RU"/>
              <a:pPr>
                <a:defRPr/>
              </a:pPr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DE16BE13-186A-45C3-99E2-9748CE7429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823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85800" y="1285494"/>
            <a:ext cx="8458200" cy="0"/>
          </a:xfrm>
          <a:custGeom>
            <a:avLst/>
            <a:gdLst/>
            <a:ahLst/>
            <a:cxnLst/>
            <a:rect l="l" t="t" r="r" b="b"/>
            <a:pathLst>
              <a:path w="8458200">
                <a:moveTo>
                  <a:pt x="0" y="0"/>
                </a:moveTo>
                <a:lnTo>
                  <a:pt x="8458200" y="0"/>
                </a:lnTo>
              </a:path>
            </a:pathLst>
          </a:custGeom>
          <a:ln w="28575">
            <a:solidFill>
              <a:srgbClr val="F347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92276" y="1607565"/>
            <a:ext cx="7559446" cy="720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F347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32840" y="3325622"/>
            <a:ext cx="7678318" cy="1579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Рисунок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263525"/>
            <a:ext cx="711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ject 5"/>
          <p:cNvSpPr/>
          <p:nvPr/>
        </p:nvSpPr>
        <p:spPr>
          <a:xfrm>
            <a:off x="0" y="2667003"/>
            <a:ext cx="9144000" cy="41909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ru-RU" b="1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  <a:sym typeface="Rasa Medium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23900" y="1295400"/>
            <a:ext cx="7696200" cy="2524122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endParaRPr lang="ru-RU" sz="2400" b="1" dirty="0" smtClean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  <a:sym typeface="Rasa Medium"/>
            </a:endParaRPr>
          </a:p>
          <a:p>
            <a:pPr algn="ctr">
              <a:lnSpc>
                <a:spcPct val="80000"/>
              </a:lnSpc>
            </a:pPr>
            <a:endParaRPr lang="ru-RU" sz="2800" b="1" dirty="0" smtClean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  <a:sym typeface="Rasa Medium"/>
            </a:endParaRPr>
          </a:p>
          <a:p>
            <a:pPr algn="ctr">
              <a:lnSpc>
                <a:spcPct val="80000"/>
              </a:lnSpc>
            </a:pPr>
            <a:r>
              <a:rPr lang="ru-RU" sz="2800" b="1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«О мониторинге обращений потребителей, рассмотренных специалистами муниципальных образований Новгородской области,                                по вопросам защиты прав потребителей                          за 9 месяцев 2021 года»</a:t>
            </a:r>
            <a:endParaRPr lang="ru-RU" sz="2800" b="1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b="1" dirty="0" smtClean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  <a:sym typeface="Rasa Medium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476625" y="625475"/>
            <a:ext cx="4638675" cy="268288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ПРОМЫШЛЕННОСТИ И ТОРГОВЛИ НОВГОРОДСКОЙ ОБЛАСТИ</a:t>
            </a:r>
            <a:endParaRPr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52475" y="4610103"/>
            <a:ext cx="7696200" cy="2219322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/>
            <a:endParaRPr lang="ru-RU" sz="2400" b="1" dirty="0" smtClean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  <a:sym typeface="Rasa Medium"/>
            </a:endParaRPr>
          </a:p>
          <a:p>
            <a:pPr algn="ctr">
              <a:lnSpc>
                <a:spcPct val="80000"/>
              </a:lnSpc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Чекмарев Иван Витальевич, министр</a:t>
            </a:r>
          </a:p>
          <a:p>
            <a:pPr algn="ctr">
              <a:lnSpc>
                <a:spcPct val="80000"/>
              </a:lnSpc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промышленности и торговли Новгородской области</a:t>
            </a:r>
            <a:endParaRPr lang="ru-RU" sz="2000" b="1" spc="4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 smtClean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  <a:sym typeface="Rasa Medium"/>
            </a:endParaRPr>
          </a:p>
        </p:txBody>
      </p:sp>
    </p:spTree>
    <p:extLst>
      <p:ext uri="{BB962C8B-B14F-4D97-AF65-F5344CB8AC3E}">
        <p14:creationId xmlns:p14="http://schemas.microsoft.com/office/powerpoint/2010/main" val="429250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Рисунок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263525"/>
            <a:ext cx="711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2" descr="https://apf.mail.ru/cgi-bin/readmsg?id=15785956190968348098;0;1&amp;exif=1&amp;full=1&amp;x-email=pnm-nov%40list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5" descr="https://apf.mail.ru/cgi-bin/readmsg?id=15785948630629150960;0;1&amp;exif=1&amp;full=1&amp;x-email=pnm-nov%40list.r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07975" y="1455015"/>
            <a:ext cx="8836025" cy="461963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2000" b="1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ПОЛНОМОЧИЯ ОРГАНОВ МЕСТНОГО САМОУПРАВЛЕНИЯ                      ПО ЗАЩИТЕ ПРАВ ПОТРЕБИТЕЛЕЙ               </a:t>
            </a:r>
            <a:endParaRPr sz="2000" b="1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3332771" y="820301"/>
            <a:ext cx="4639128" cy="267137"/>
          </a:xfrm>
          <a:prstGeom prst="rect">
            <a:avLst/>
          </a:prstGeom>
          <a:noFill/>
        </p:spPr>
        <p:txBody>
          <a:bodyPr vert="horz" lIns="91418" tIns="45710" rIns="91418" bIns="4571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ПРОМЫШЛЕННОСТИ И ТОРГОВЛИ НОВГОРОДСКОЙ ОБЛАСТИ</a:t>
            </a:r>
            <a:endParaRPr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603252" y="244734"/>
            <a:ext cx="1295400" cy="861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5000" spc="30" dirty="0" smtClean="0">
                <a:solidFill>
                  <a:srgbClr val="A1A0A2"/>
                </a:solidFill>
                <a:latin typeface="Arial"/>
                <a:cs typeface="Arial"/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2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33727" y="2133600"/>
            <a:ext cx="5867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215" algn="ctr">
              <a:spcBef>
                <a:spcPts val="300"/>
              </a:spcBef>
            </a:pPr>
            <a:r>
              <a:rPr lang="ru-RU" sz="2000" dirty="0">
                <a:solidFill>
                  <a:srgbClr val="F34840"/>
                </a:solidFill>
                <a:latin typeface="Times New Roman"/>
                <a:ea typeface="Times New Roman"/>
              </a:rPr>
              <a:t>ст. 44 Закона РФ «О защите </a:t>
            </a:r>
            <a:r>
              <a:rPr lang="ru-RU" sz="2000" dirty="0" smtClean="0">
                <a:solidFill>
                  <a:srgbClr val="F34840"/>
                </a:solidFill>
                <a:latin typeface="Times New Roman"/>
                <a:ea typeface="Times New Roman"/>
              </a:rPr>
              <a:t>прав потребителей</a:t>
            </a:r>
            <a:r>
              <a:rPr lang="ru-RU" sz="2000" dirty="0">
                <a:solidFill>
                  <a:srgbClr val="F34840"/>
                </a:solidFill>
                <a:latin typeface="Times New Roman"/>
                <a:ea typeface="Times New Roman"/>
              </a:rPr>
              <a:t>»</a:t>
            </a:r>
            <a:endParaRPr lang="en-US" sz="2000" dirty="0">
              <a:solidFill>
                <a:srgbClr val="F34840"/>
              </a:solidFill>
              <a:latin typeface="Times New Roman"/>
              <a:ea typeface="Times New Roman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638550" y="2743200"/>
            <a:ext cx="5181600" cy="121867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/>
                <a:ea typeface="Times New Roman"/>
              </a:rPr>
              <a:t>рассматривать обращения потребителей, консультировать их по вопросам защиты прав </a:t>
            </a:r>
            <a:r>
              <a:rPr lang="ru-RU" dirty="0" smtClean="0">
                <a:latin typeface="Times New Roman"/>
                <a:ea typeface="Times New Roman"/>
              </a:rPr>
              <a:t>потребителей</a:t>
            </a:r>
            <a:endParaRPr lang="ru-RU" dirty="0">
              <a:latin typeface="Times New Roman"/>
              <a:ea typeface="Times New Roman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657600" y="4267200"/>
            <a:ext cx="5143500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/>
                <a:ea typeface="Times New Roman"/>
              </a:rPr>
              <a:t>обращаться в суды в защиту прав потребителей (неопределенного круга </a:t>
            </a:r>
            <a:r>
              <a:rPr lang="ru-RU" dirty="0" smtClean="0">
                <a:latin typeface="Times New Roman"/>
                <a:ea typeface="Times New Roman"/>
              </a:rPr>
              <a:t>потребителей)</a:t>
            </a:r>
            <a:endParaRPr lang="ru-RU" dirty="0">
              <a:latin typeface="Times New Roman"/>
              <a:ea typeface="Times New Roman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619500" y="5562600"/>
            <a:ext cx="5181600" cy="76199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latin typeface="Times New Roman"/>
              <a:ea typeface="Times New Roman"/>
            </a:endParaRPr>
          </a:p>
          <a:p>
            <a:pPr algn="ctr"/>
            <a:r>
              <a:rPr lang="ru-RU" dirty="0" smtClean="0">
                <a:latin typeface="Times New Roman"/>
                <a:ea typeface="Times New Roman"/>
              </a:rPr>
              <a:t>разрабатывать </a:t>
            </a:r>
            <a:r>
              <a:rPr lang="ru-RU" dirty="0">
                <a:latin typeface="Times New Roman"/>
                <a:ea typeface="Times New Roman"/>
              </a:rPr>
              <a:t>муниципальные </a:t>
            </a:r>
            <a:r>
              <a:rPr lang="ru-RU" dirty="0" smtClean="0">
                <a:latin typeface="Times New Roman"/>
                <a:ea typeface="Times New Roman"/>
              </a:rPr>
              <a:t>программы                     </a:t>
            </a:r>
            <a:r>
              <a:rPr lang="ru-RU" dirty="0">
                <a:latin typeface="Times New Roman"/>
                <a:ea typeface="Times New Roman"/>
              </a:rPr>
              <a:t>по защите прав потребителей</a:t>
            </a:r>
          </a:p>
          <a:p>
            <a:pPr algn="ctr"/>
            <a:endParaRPr lang="ru-RU" dirty="0">
              <a:latin typeface="Times New Roman"/>
              <a:ea typeface="Times New Roman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29" y="2865138"/>
            <a:ext cx="2374871" cy="3102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805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Рисунок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263525"/>
            <a:ext cx="711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2" descr="https://apf.mail.ru/cgi-bin/readmsg?id=15785956190968348098;0;1&amp;exif=1&amp;full=1&amp;x-email=pnm-nov%40list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5" descr="https://apf.mail.ru/cgi-bin/readmsg?id=15785948630629150960;0;1&amp;exif=1&amp;full=1&amp;x-email=pnm-nov%40list.r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07975" y="1455015"/>
            <a:ext cx="8836025" cy="461963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2000" b="1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ПИСЬМЕННЫЕ И УСТНЫЕ ОБРАЩЕНИЯ ГРАЖДАН</a:t>
            </a:r>
            <a:endParaRPr sz="2000" b="1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3332771" y="820301"/>
            <a:ext cx="4639128" cy="267137"/>
          </a:xfrm>
          <a:prstGeom prst="rect">
            <a:avLst/>
          </a:prstGeom>
          <a:noFill/>
        </p:spPr>
        <p:txBody>
          <a:bodyPr vert="horz" lIns="91418" tIns="45710" rIns="91418" bIns="4571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ПРОМЫШЛЕННОСТИ И ТОРГОВЛИ НОВГОРОДСКОЙ ОБЛАСТИ</a:t>
            </a:r>
            <a:endParaRPr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603252" y="244734"/>
            <a:ext cx="1295400" cy="861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5000" spc="30" dirty="0" smtClean="0">
                <a:solidFill>
                  <a:srgbClr val="A1A0A2"/>
                </a:solidFill>
                <a:latin typeface="Arial"/>
                <a:cs typeface="Arial"/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3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70771"/>
              </p:ext>
            </p:extLst>
          </p:nvPr>
        </p:nvGraphicFramePr>
        <p:xfrm>
          <a:off x="3810000" y="1916978"/>
          <a:ext cx="5105400" cy="47990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2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3297">
                <a:tc>
                  <a:txBody>
                    <a:bodyPr/>
                    <a:lstStyle/>
                    <a:p>
                      <a:pPr algn="l" fontAlgn="t">
                        <a:lnSpc>
                          <a:spcPts val="1400"/>
                        </a:lnSpc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ts val="1400"/>
                        </a:lnSpc>
                      </a:pP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</a:t>
                      </a:r>
                    </a:p>
                    <a:p>
                      <a:pPr algn="ctr" fontAlgn="t">
                        <a:lnSpc>
                          <a:spcPts val="1400"/>
                        </a:lnSpc>
                      </a:pP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ts val="1400"/>
                        </a:lnSpc>
                      </a:pP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Письменные обращения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ts val="14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Устные консультации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190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Великий Новгород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190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Батецкий 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190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Боровичский район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190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Валдайский 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190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Волотовский округ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7190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Демянский 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7190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Крестецкий 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7190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Любытинский 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4419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Маловишерский 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7190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Маревский округ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7190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Мошенской 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7190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Новгородский 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7190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Окуловский 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17190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Парфинский 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17190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Пестовский 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7190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Поддорский 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17190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Солецкий округ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17190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Старорусский 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17190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Хвойнинский округ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17190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Холмский 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17190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Чудовский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50434">
                <a:tc>
                  <a:txBody>
                    <a:bodyPr/>
                    <a:lstStyle/>
                    <a:p>
                      <a:pPr algn="l" fontAlgn="b">
                        <a:lnSpc>
                          <a:spcPts val="1500"/>
                        </a:lnSpc>
                      </a:pPr>
                      <a:r>
                        <a:rPr lang="ru-RU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Шимский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500"/>
                        </a:lnSpc>
                      </a:pP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17190">
                <a:tc>
                  <a:txBody>
                    <a:bodyPr/>
                    <a:lstStyle/>
                    <a:p>
                      <a:pPr algn="l" fontAlgn="b">
                        <a:lnSpc>
                          <a:spcPts val="1400"/>
                        </a:lnSpc>
                      </a:pPr>
                      <a:r>
                        <a:rPr lang="ru-RU" sz="1400" b="1" u="none" strike="noStrike" dirty="0">
                          <a:solidFill>
                            <a:srgbClr val="F3484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400" b="1" i="0" u="none" strike="noStrike" dirty="0">
                        <a:solidFill>
                          <a:srgbClr val="F3484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</a:pPr>
                      <a:r>
                        <a:rPr lang="ru-RU" sz="1400" b="1" u="none" strike="noStrike" dirty="0">
                          <a:solidFill>
                            <a:srgbClr val="F3484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7079</a:t>
                      </a:r>
                      <a:endParaRPr lang="ru-RU" sz="1400" b="1" i="0" u="none" strike="noStrike" dirty="0">
                        <a:solidFill>
                          <a:srgbClr val="F3484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</a:pPr>
                      <a:r>
                        <a:rPr lang="ru-RU" sz="1400" b="1" u="none" strike="noStrike" dirty="0">
                          <a:solidFill>
                            <a:srgbClr val="F3484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4359</a:t>
                      </a:r>
                      <a:endParaRPr lang="ru-RU" sz="1400" b="1" i="0" u="none" strike="noStrike" dirty="0">
                        <a:solidFill>
                          <a:srgbClr val="F3484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400"/>
                        </a:lnSpc>
                      </a:pPr>
                      <a:r>
                        <a:rPr lang="ru-RU" sz="1400" b="1" u="none" strike="noStrike" dirty="0">
                          <a:solidFill>
                            <a:srgbClr val="F3484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2720</a:t>
                      </a:r>
                      <a:endParaRPr lang="ru-RU" sz="1400" b="1" i="0" u="none" strike="noStrike" dirty="0">
                        <a:solidFill>
                          <a:srgbClr val="F3484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09" marR="3109" marT="3109" marB="0" anchor="b">
                    <a:solidFill>
                      <a:srgbClr val="FDE5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2586699"/>
              </p:ext>
            </p:extLst>
          </p:nvPr>
        </p:nvGraphicFramePr>
        <p:xfrm>
          <a:off x="0" y="3581400"/>
          <a:ext cx="3543300" cy="3337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2154204"/>
            <a:ext cx="1400177" cy="1503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68663"/>
            <a:ext cx="1351571" cy="1351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384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Рисунок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263525"/>
            <a:ext cx="711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2" descr="https://apf.mail.ru/cgi-bin/readmsg?id=15785956190968348098;0;1&amp;exif=1&amp;full=1&amp;x-email=pnm-nov%40list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5" descr="https://apf.mail.ru/cgi-bin/readmsg?id=15785948630629150960;0;1&amp;exif=1&amp;full=1&amp;x-email=pnm-nov%40list.r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07975" y="1455015"/>
            <a:ext cx="8836025" cy="461963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2000" b="1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КЛАССИФИКАЦИЯ ОБРАЩЕНИЙ ГРАЖДАН</a:t>
            </a:r>
            <a:endParaRPr sz="2000" b="1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3332771" y="820301"/>
            <a:ext cx="4639128" cy="267137"/>
          </a:xfrm>
          <a:prstGeom prst="rect">
            <a:avLst/>
          </a:prstGeom>
          <a:noFill/>
        </p:spPr>
        <p:txBody>
          <a:bodyPr vert="horz" lIns="91418" tIns="45710" rIns="91418" bIns="4571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ПРОМЫШЛЕННОСТИ И ТОРГОВЛИ НОВГОРОДСКОЙ ОБЛАСТИ</a:t>
            </a:r>
            <a:endParaRPr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603252" y="244734"/>
            <a:ext cx="1295400" cy="861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5000" spc="30" dirty="0" smtClean="0">
                <a:solidFill>
                  <a:srgbClr val="A1A0A2"/>
                </a:solidFill>
                <a:latin typeface="Arial"/>
                <a:cs typeface="Arial"/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4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472156"/>
              </p:ext>
            </p:extLst>
          </p:nvPr>
        </p:nvGraphicFramePr>
        <p:xfrm>
          <a:off x="612772" y="1899223"/>
          <a:ext cx="8302627" cy="48006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650088">
                  <a:extLst>
                    <a:ext uri="{9D8B030D-6E8A-4147-A177-3AD203B41FA5}">
                      <a16:colId xmlns:a16="http://schemas.microsoft.com/office/drawing/2014/main" val="2762745787"/>
                    </a:ext>
                  </a:extLst>
                </a:gridCol>
                <a:gridCol w="666834">
                  <a:extLst>
                    <a:ext uri="{9D8B030D-6E8A-4147-A177-3AD203B41FA5}">
                      <a16:colId xmlns:a16="http://schemas.microsoft.com/office/drawing/2014/main" val="1648787169"/>
                    </a:ext>
                  </a:extLst>
                </a:gridCol>
                <a:gridCol w="676279">
                  <a:extLst>
                    <a:ext uri="{9D8B030D-6E8A-4147-A177-3AD203B41FA5}">
                      <a16:colId xmlns:a16="http://schemas.microsoft.com/office/drawing/2014/main" val="633336163"/>
                    </a:ext>
                  </a:extLst>
                </a:gridCol>
                <a:gridCol w="579569">
                  <a:extLst>
                    <a:ext uri="{9D8B030D-6E8A-4147-A177-3AD203B41FA5}">
                      <a16:colId xmlns:a16="http://schemas.microsoft.com/office/drawing/2014/main" val="3524495096"/>
                    </a:ext>
                  </a:extLst>
                </a:gridCol>
                <a:gridCol w="579569">
                  <a:extLst>
                    <a:ext uri="{9D8B030D-6E8A-4147-A177-3AD203B41FA5}">
                      <a16:colId xmlns:a16="http://schemas.microsoft.com/office/drawing/2014/main" val="1684132652"/>
                    </a:ext>
                  </a:extLst>
                </a:gridCol>
                <a:gridCol w="579569">
                  <a:extLst>
                    <a:ext uri="{9D8B030D-6E8A-4147-A177-3AD203B41FA5}">
                      <a16:colId xmlns:a16="http://schemas.microsoft.com/office/drawing/2014/main" val="3070974648"/>
                    </a:ext>
                  </a:extLst>
                </a:gridCol>
                <a:gridCol w="579569">
                  <a:extLst>
                    <a:ext uri="{9D8B030D-6E8A-4147-A177-3AD203B41FA5}">
                      <a16:colId xmlns:a16="http://schemas.microsoft.com/office/drawing/2014/main" val="3261840468"/>
                    </a:ext>
                  </a:extLst>
                </a:gridCol>
                <a:gridCol w="579569">
                  <a:extLst>
                    <a:ext uri="{9D8B030D-6E8A-4147-A177-3AD203B41FA5}">
                      <a16:colId xmlns:a16="http://schemas.microsoft.com/office/drawing/2014/main" val="2500920189"/>
                    </a:ext>
                  </a:extLst>
                </a:gridCol>
                <a:gridCol w="579569">
                  <a:extLst>
                    <a:ext uri="{9D8B030D-6E8A-4147-A177-3AD203B41FA5}">
                      <a16:colId xmlns:a16="http://schemas.microsoft.com/office/drawing/2014/main" val="3315395446"/>
                    </a:ext>
                  </a:extLst>
                </a:gridCol>
                <a:gridCol w="579569">
                  <a:extLst>
                    <a:ext uri="{9D8B030D-6E8A-4147-A177-3AD203B41FA5}">
                      <a16:colId xmlns:a16="http://schemas.microsoft.com/office/drawing/2014/main" val="766227416"/>
                    </a:ext>
                  </a:extLst>
                </a:gridCol>
                <a:gridCol w="579569">
                  <a:extLst>
                    <a:ext uri="{9D8B030D-6E8A-4147-A177-3AD203B41FA5}">
                      <a16:colId xmlns:a16="http://schemas.microsoft.com/office/drawing/2014/main" val="599617159"/>
                    </a:ext>
                  </a:extLst>
                </a:gridCol>
                <a:gridCol w="672874">
                  <a:extLst>
                    <a:ext uri="{9D8B030D-6E8A-4147-A177-3AD203B41FA5}">
                      <a16:colId xmlns:a16="http://schemas.microsoft.com/office/drawing/2014/main" val="1248433121"/>
                    </a:ext>
                  </a:extLst>
                </a:gridCol>
              </a:tblGrid>
              <a:tr h="691577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Торговля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пище-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выми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про-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дуктами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Торговля </a:t>
                      </a:r>
                      <a:r>
                        <a:rPr lang="ru-RU" sz="1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непродо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вольст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-венными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товарами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Обще-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ствен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ное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питание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-спорт-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ные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услуги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Турис-тиче-ские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услуги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Финан-совые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Меди-</a:t>
                      </a:r>
                      <a:r>
                        <a:rPr lang="ru-RU" sz="1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цинские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Обра-зовате-льные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виды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деятель-</a:t>
                      </a:r>
                      <a:r>
                        <a:rPr lang="ru-RU" sz="10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ности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0222221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Великий Новгород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5439197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Батецкий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5078541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Боровичский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24918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Валдайский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496939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Волотовский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9048907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Демянский 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6862809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Крестецкий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0003836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Любытинский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88809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Маловишерский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5817647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Маревский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1712652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Мошенской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418165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Новгородский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5485279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Окуловский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4779597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Парфинский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273937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Пестовский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252982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Поддорский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5233652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Солецкий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652241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Старорусский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9549752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Хвойнинский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6847370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Холмский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887585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Чудовский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4140328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Шимский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726623"/>
                  </a:ext>
                </a:extLst>
              </a:tr>
              <a:tr h="163095">
                <a:tc>
                  <a:txBody>
                    <a:bodyPr/>
                    <a:lstStyle/>
                    <a:p>
                      <a:pPr algn="just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3302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2186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1017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243" marR="192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643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54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Рисунок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263525"/>
            <a:ext cx="711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2" descr="https://apf.mail.ru/cgi-bin/readmsg?id=15785956190968348098;0;1&amp;exif=1&amp;full=1&amp;x-email=pnm-nov%40list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5" descr="https://apf.mail.ru/cgi-bin/readmsg?id=15785948630629150960;0;1&amp;exif=1&amp;full=1&amp;x-email=pnm-nov%40list.r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07975" y="1455015"/>
            <a:ext cx="8836025" cy="461963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2000" b="1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 РАБОТЫ ОМС ПО ОБРАЩЕНИЯМ </a:t>
            </a:r>
            <a:endParaRPr sz="2000" b="1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3332771" y="820301"/>
            <a:ext cx="4639128" cy="267137"/>
          </a:xfrm>
          <a:prstGeom prst="rect">
            <a:avLst/>
          </a:prstGeom>
          <a:noFill/>
        </p:spPr>
        <p:txBody>
          <a:bodyPr vert="horz" lIns="91418" tIns="45710" rIns="91418" bIns="4571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ПРОМЫШЛЕННОСТИ И ТОРГОВЛИ НОВГОРОДСКОЙ ОБЛАСТИ</a:t>
            </a:r>
            <a:endParaRPr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603252" y="244734"/>
            <a:ext cx="1295400" cy="861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5000" spc="30" dirty="0" smtClean="0">
                <a:solidFill>
                  <a:srgbClr val="A1A0A2"/>
                </a:solidFill>
                <a:latin typeface="Arial"/>
                <a:cs typeface="Arial"/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5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25987" y="1916978"/>
            <a:ext cx="4076701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ВЫЯВЛЕНО </a:t>
            </a:r>
            <a:r>
              <a:rPr lang="ru-RU" sz="2800" b="1" dirty="0" smtClean="0">
                <a:solidFill>
                  <a:srgbClr val="F348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НАРУШЕНИЯ</a:t>
            </a:r>
            <a:r>
              <a:rPr lang="ru-RU" sz="1600" b="1" dirty="0" smtClean="0">
                <a:solidFill>
                  <a:srgbClr val="F348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 ДЕЙСТВУЮЩЕГО ЗАКОНОДАТЕЛЬСТВА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F348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2720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КОНСУЛЬТАЦИЙ 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ПОДГОТОВЛЕНО </a:t>
            </a:r>
            <a:r>
              <a:rPr lang="ru-RU" sz="2800" b="1" dirty="0" smtClean="0">
                <a:solidFill>
                  <a:srgbClr val="F348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ПРЕТЕНЗИЙ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ПРЕДОСТАВЛЕНО </a:t>
            </a:r>
            <a:r>
              <a:rPr lang="ru-RU" sz="2800" b="1" dirty="0" smtClean="0">
                <a:solidFill>
                  <a:srgbClr val="F348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761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РАЗЪЯСНЕНИЕ   ЧЕРЕЗ ИНФОРМАЦИОННЫЕ РЕСУРСЫ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РАЗМЕЩЕНО </a:t>
            </a:r>
            <a:r>
              <a:rPr lang="ru-RU" sz="2800" b="1" dirty="0" smtClean="0">
                <a:solidFill>
                  <a:srgbClr val="F348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115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ИНФОРМАЦИЙ                 И МАТЕРИАЛОВ ДЛЯ ГРАЖДАН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2590800"/>
            <a:ext cx="4044606" cy="2901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85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Рисунок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263525"/>
            <a:ext cx="711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2" descr="https://apf.mail.ru/cgi-bin/readmsg?id=15785956190968348098;0;1&amp;exif=1&amp;full=1&amp;x-email=pnm-nov%40list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5" descr="https://apf.mail.ru/cgi-bin/readmsg?id=15785948630629150960;0;1&amp;exif=1&amp;full=1&amp;x-email=pnm-nov%40list.r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351588" y="1455015"/>
            <a:ext cx="8836025" cy="461963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ru-RU" sz="2000" b="1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ЮРИДИЧЕСКАЯ КЛИНИКА В РАБОТЕ С ОМС</a:t>
            </a:r>
            <a:endParaRPr sz="2000" b="1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3332771" y="820301"/>
            <a:ext cx="4639128" cy="267137"/>
          </a:xfrm>
          <a:prstGeom prst="rect">
            <a:avLst/>
          </a:prstGeom>
          <a:noFill/>
        </p:spPr>
        <p:txBody>
          <a:bodyPr vert="horz" lIns="91418" tIns="45710" rIns="91418" bIns="4571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r>
              <a:rPr lang="ru-RU" sz="1400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ПРОМЫШЛЕННОСТИ И ТОРГОВЛИ НОВГОРОДСКОЙ ОБЛАСТИ</a:t>
            </a:r>
            <a:endParaRPr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603252" y="244734"/>
            <a:ext cx="1295400" cy="861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5000" spc="30" dirty="0" smtClean="0">
                <a:solidFill>
                  <a:srgbClr val="A1A0A2"/>
                </a:solidFill>
                <a:latin typeface="Arial"/>
                <a:cs typeface="Arial"/>
              </a:rPr>
              <a:t>0</a:t>
            </a:r>
            <a:r>
              <a:rPr lang="ru-RU" altLang="ru-RU" sz="5000" dirty="0">
                <a:solidFill>
                  <a:srgbClr val="F34840"/>
                </a:solidFill>
              </a:rPr>
              <a:t>6</a:t>
            </a:r>
          </a:p>
        </p:txBody>
      </p:sp>
      <p:pic>
        <p:nvPicPr>
          <p:cNvPr id="4098" name="Picture 2" descr="https://sun9-77.userapi.com/impg/-VO94n4fNe_KBJhGyPWKnmfpHYamjVtv-NJZXQ/X7sr5lLIAus.jpg?size=2560x1707&amp;quality=96&amp;sign=0210fe2f4e81e5b6d4285207fd37538c&amp;type=albu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17" y="4267200"/>
            <a:ext cx="3354470" cy="223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694689" y="3340728"/>
            <a:ext cx="5358563" cy="3195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2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юридической клинике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оказывается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общегражданским делам (вопросы жилищного, трудового, семейного, наследственного права и др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algn="ctr">
              <a:lnSpc>
                <a:spcPts val="2200"/>
              </a:lnSpc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22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социально незащищенным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малоимущим гражданам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области:</a:t>
            </a:r>
          </a:p>
          <a:p>
            <a:pPr algn="ctr">
              <a:lnSpc>
                <a:spcPts val="22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пенсионеры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инвалиды, безработные,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22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учителя, студенты, участники войн, узники лагерей, работники школьных и дошкольных учреждений и др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74347"/>
            <a:ext cx="2174513" cy="2154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673616" y="2133600"/>
            <a:ext cx="531798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2000" b="1" dirty="0" smtClean="0">
                <a:solidFill>
                  <a:srgbClr val="F348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</a:t>
            </a:r>
            <a:r>
              <a:rPr lang="ru-RU" sz="2000" b="1" dirty="0">
                <a:solidFill>
                  <a:srgbClr val="F348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21.11.2011 </a:t>
            </a:r>
            <a:r>
              <a:rPr lang="ru-RU" sz="2000" b="1" dirty="0" smtClean="0">
                <a:solidFill>
                  <a:srgbClr val="F348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324-ФЗ                         «О </a:t>
            </a:r>
            <a:r>
              <a:rPr lang="ru-RU" sz="2000" b="1" dirty="0">
                <a:solidFill>
                  <a:srgbClr val="F348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бесплатной юридической </a:t>
            </a:r>
            <a:r>
              <a:rPr lang="ru-RU" sz="2000" b="1" dirty="0" smtClean="0">
                <a:solidFill>
                  <a:srgbClr val="F348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                        в </a:t>
            </a:r>
            <a:r>
              <a:rPr lang="ru-RU" sz="2000" b="1" dirty="0">
                <a:solidFill>
                  <a:srgbClr val="F348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348450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Рисунок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0" y="263525"/>
            <a:ext cx="7112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2" descr="https://apf.mail.ru/cgi-bin/readmsg?id=15785956190968348098;0;1&amp;exif=1&amp;full=1&amp;x-email=pnm-nov%40list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5" descr="https://apf.mail.ru/cgi-bin/readmsg?id=15785948630629150960;0;1&amp;exif=1&amp;full=1&amp;x-email=pnm-nov%40list.r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Номер слайда 1"/>
          <p:cNvSpPr txBox="1">
            <a:spLocks/>
          </p:cNvSpPr>
          <p:nvPr/>
        </p:nvSpPr>
        <p:spPr>
          <a:xfrm>
            <a:off x="643975" y="532419"/>
            <a:ext cx="987206" cy="6480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5000" b="0" dirty="0">
                <a:solidFill>
                  <a:srgbClr val="AFAB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fld id="{3A0563BE-6BB1-4AF2-9C76-F022463C4161}" type="slidenum">
              <a:rPr lang="ru-RU" sz="5000" b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7</a:t>
            </a:fld>
            <a:endParaRPr lang="ru-RU" sz="5000" b="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503301" y="675481"/>
            <a:ext cx="4638675" cy="268288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1400" spc="40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МИНИСТЕРСТВО ПРОМЫШЛЕННОСТИ И ТОРГОВЛИ НОВГОРОДСКОЙ ОБЛАСТИ</a:t>
            </a:r>
            <a:endParaRPr lang="ru-RU"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endParaRPr sz="1400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76"/>
          <a:stretch/>
        </p:blipFill>
        <p:spPr>
          <a:xfrm>
            <a:off x="0" y="1638300"/>
            <a:ext cx="9144000" cy="5354320"/>
          </a:xfrm>
          <a:prstGeom prst="rect">
            <a:avLst/>
          </a:prstGeom>
        </p:spPr>
      </p:pic>
      <p:sp>
        <p:nvSpPr>
          <p:cNvPr id="28" name="Заголовок 1"/>
          <p:cNvSpPr txBox="1">
            <a:spLocks/>
          </p:cNvSpPr>
          <p:nvPr/>
        </p:nvSpPr>
        <p:spPr>
          <a:xfrm>
            <a:off x="1355272" y="1925132"/>
            <a:ext cx="2619828" cy="2222500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Спасибо</a:t>
            </a:r>
          </a:p>
          <a:p>
            <a:r>
              <a:rPr lang="ru-RU" sz="2400" b="1" dirty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9441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6024</TotalTime>
  <Words>540</Words>
  <Application>Microsoft Office PowerPoint</Application>
  <PresentationFormat>Экран (4:3)</PresentationFormat>
  <Paragraphs>434</Paragraphs>
  <Slides>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Rasa Medium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Vanechek</dc:creator>
  <cp:lastModifiedBy>Позднякова Наталья Михайловна</cp:lastModifiedBy>
  <cp:revision>371</cp:revision>
  <cp:lastPrinted>2021-12-15T06:14:34Z</cp:lastPrinted>
  <dcterms:created xsi:type="dcterms:W3CDTF">2019-02-26T08:00:14Z</dcterms:created>
  <dcterms:modified xsi:type="dcterms:W3CDTF">2021-12-15T08:23:03Z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2019-02-13T00:00:00Z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2019-02-26T00:00:00Z</vt:filetime>
  </property>
</Properties>
</file>