
<file path=[Content_Types].xml><?xml version="1.0" encoding="utf-8"?>
<Types xmlns="http://schemas.openxmlformats.org/package/2006/content-types">
  <Override PartName="/ppt/diagrams/colors1.xml" ContentType="application/vnd.openxmlformats-officedocument.drawingml.diagramColors+xml"/>
  <Override PartName="/ppt/diagrams/drawing2.xml" ContentType="application/vnd.ms-office.drawingml.diagramDrawing+xml"/>
  <Default Extension="svg" ContentType="image/sv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charts/colors5.xml" ContentType="application/vnd.ms-office.chartcolor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charts/style5.xml" ContentType="application/vnd.ms-office.chartstyle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98" r:id="rId2"/>
    <p:sldId id="354" r:id="rId3"/>
    <p:sldId id="342" r:id="rId4"/>
    <p:sldId id="356" r:id="rId5"/>
    <p:sldId id="351" r:id="rId6"/>
  </p:sldIdLst>
  <p:sldSz cx="9144000" cy="6858000" type="screen4x3"/>
  <p:notesSz cx="9928225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8BFBE"/>
    <a:srgbClr val="F7EAE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3" autoAdjust="0"/>
    <p:restoredTop sz="93441" autoAdjust="0"/>
  </p:normalViewPr>
  <p:slideViewPr>
    <p:cSldViewPr>
      <p:cViewPr varScale="1">
        <p:scale>
          <a:sx n="106" d="100"/>
          <a:sy n="106" d="100"/>
        </p:scale>
        <p:origin x="-1680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file:///C:\Users\User\Desktop\&#1082;&#1086;&#1085;&#1092;&#1077;&#1088;&#1077;&#1085;&#1094;&#1080;&#1103;%20&#1084;&#1086;&#1089;&#1082;&#1074;&#1072;%2021-22%20&#1085;&#1086;&#1103;&#1073;&#1088;&#1103;\&#1076;&#1083;&#1103;%20&#1076;&#1086;&#1082;&#1083;&#1072;&#1076;&#1072;\&#1050;&#1085;&#1080;&#1075;&#1072;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82;&#1086;&#1085;&#1092;&#1077;&#1088;&#1077;&#1085;&#1094;&#1080;&#1103;%20&#1084;&#1086;&#1089;&#1082;&#1074;&#1072;%2021-22%20&#1085;&#1086;&#1103;&#1073;&#1088;&#1103;\&#1076;&#1083;&#1103;%20&#1076;&#1086;&#1082;&#1083;&#1072;&#1076;&#1072;\&#1050;&#1085;&#1080;&#1075;&#1072;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82;&#1086;&#1085;&#1092;&#1077;&#1088;&#1077;&#1085;&#1094;&#1080;&#1103;%20&#1084;&#1086;&#1089;&#1082;&#1074;&#1072;%2021-22%20&#1085;&#1086;&#1103;&#1073;&#1088;&#1103;\&#1076;&#1083;&#1103;%20&#1076;&#1086;&#1082;&#1083;&#1072;&#1076;&#1072;\&#1050;&#1085;&#1080;&#1075;&#1072;1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evmahn_464\Desktop\&#1082;&#1086;&#1085;&#1092;&#1077;&#1088;&#1077;&#1085;&#1094;&#1080;&#1103;%20&#1084;&#1086;&#1089;&#1082;&#1074;&#1072;%2021-22%20&#1085;&#1086;&#1103;&#1073;&#1088;&#1103;\&#1082;&#1086;&#1085;&#1092;&#1077;&#1088;&#1077;&#1085;&#1094;&#1080;&#1103;%20&#1084;&#1086;&#1089;&#1082;&#1074;&#1072;%2021-22%20&#1085;&#1086;&#1103;&#1073;&#1088;&#1103;\&#1076;&#1083;&#1103;%20&#1076;&#1086;&#1082;&#1083;&#1072;&#1076;&#1072;\&#1050;&#1085;&#1080;&#1075;&#1072;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>
        <c:manualLayout>
          <c:xMode val="edge"/>
          <c:yMode val="edge"/>
          <c:x val="9.4058520462720271E-2"/>
          <c:y val="2.7777777777777964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Лист1!$A$45</c:f>
              <c:strCache>
                <c:ptCount val="1"/>
                <c:pt idx="0">
                  <c:v>Доля обращений в электронном виде за назначением и доставкой пенсий, %</c:v>
                </c:pt>
              </c:strCache>
            </c:strRef>
          </c:tx>
          <c:spPr>
            <a:solidFill>
              <a:schemeClr val="bg1"/>
            </a:solidFill>
            <a:ln w="28575">
              <a:solidFill>
                <a:srgbClr val="FF0000"/>
              </a:solidFill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Лист1!$B$44:$C$44</c:f>
              <c:strCache>
                <c:ptCount val="2"/>
                <c:pt idx="0">
                  <c:v>10 месяцев 2018 г.</c:v>
                </c:pt>
                <c:pt idx="1">
                  <c:v>10 месяцев 2019 г.</c:v>
                </c:pt>
              </c:strCache>
            </c:strRef>
          </c:cat>
          <c:val>
            <c:numRef>
              <c:f>Лист1!$B$45:$C$45</c:f>
              <c:numCache>
                <c:formatCode>0%</c:formatCode>
                <c:ptCount val="2"/>
                <c:pt idx="0">
                  <c:v>0.72000000000000064</c:v>
                </c:pt>
                <c:pt idx="1">
                  <c:v>0.94000000000000061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B2E-4398-A398-C976041FC007}"/>
            </c:ext>
          </c:extLst>
        </c:ser>
        <c:dLbls>
          <c:showVal val="1"/>
        </c:dLbls>
        <c:gapWidth val="100"/>
        <c:overlap val="-24"/>
        <c:axId val="65381504"/>
        <c:axId val="65383424"/>
      </c:barChart>
      <c:catAx>
        <c:axId val="6538150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65383424"/>
        <c:crosses val="autoZero"/>
        <c:auto val="1"/>
        <c:lblAlgn val="ctr"/>
        <c:lblOffset val="100"/>
      </c:catAx>
      <c:valAx>
        <c:axId val="6538342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65381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dirty="0"/>
              <a:t>Доля безналичных операций с использованием платежных карт</a:t>
            </a:r>
            <a:r>
              <a:rPr lang="ru-RU" dirty="0" smtClean="0"/>
              <a:t>, %</a:t>
            </a:r>
            <a:endParaRPr lang="ru-RU" dirty="0"/>
          </a:p>
        </c:rich>
      </c:tx>
      <c:layout/>
      <c:spPr>
        <a:noFill/>
        <a:ln>
          <a:noFill/>
        </a:ln>
        <a:effectLst/>
      </c:spPr>
    </c:title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Лист1!$A$60</c:f>
              <c:strCache>
                <c:ptCount val="1"/>
                <c:pt idx="0">
                  <c:v>Доля безналичных операций с использованием платежных карт,%</c:v>
                </c:pt>
              </c:strCache>
            </c:strRef>
          </c:tx>
          <c:spPr>
            <a:solidFill>
              <a:srgbClr val="FF0000"/>
            </a:solidFill>
            <a:ln w="38100" cap="flat" cmpd="sng" algn="ctr">
              <a:solidFill>
                <a:srgbClr val="FF0000"/>
              </a:solidFill>
              <a:prstDash val="solid"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 contourW="38100">
              <a:bevelT w="63500" h="25400"/>
              <a:contourClr>
                <a:srgbClr val="FF0000"/>
              </a:contourClr>
            </a:sp3d>
          </c:spPr>
          <c:dLbls>
            <c:dLbl>
              <c:idx val="0"/>
              <c:layout>
                <c:manualLayout>
                  <c:x val="-2.3033714284367087E-3"/>
                  <c:y val="0.12500000000000008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AF9-4245-A660-EA450D4D7189}"/>
                </c:ext>
              </c:extLst>
            </c:dLbl>
            <c:dLbl>
              <c:idx val="1"/>
              <c:layout>
                <c:manualLayout>
                  <c:x val="-8.4455976733363863E-17"/>
                  <c:y val="0.18055555555555555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AF9-4245-A660-EA450D4D71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Лист1!$B$59:$C$59</c:f>
              <c:strCache>
                <c:ptCount val="2"/>
                <c:pt idx="0">
                  <c:v>10 месяцев 2018 г.</c:v>
                </c:pt>
                <c:pt idx="1">
                  <c:v>10 месяцев 2019 г.</c:v>
                </c:pt>
              </c:strCache>
            </c:strRef>
          </c:cat>
          <c:val>
            <c:numRef>
              <c:f>Лист1!$B$60:$C$60</c:f>
              <c:numCache>
                <c:formatCode>0%</c:formatCode>
                <c:ptCount val="2"/>
                <c:pt idx="0">
                  <c:v>0.29000000000000031</c:v>
                </c:pt>
                <c:pt idx="1">
                  <c:v>0.65000000000000235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AF9-4245-A660-EA450D4D7189}"/>
            </c:ext>
          </c:extLst>
        </c:ser>
        <c:dLbls>
          <c:showVal val="1"/>
        </c:dLbls>
        <c:shape val="box"/>
        <c:axId val="78582528"/>
        <c:axId val="78584064"/>
        <c:axId val="0"/>
      </c:bar3DChart>
      <c:catAx>
        <c:axId val="7858252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78584064"/>
        <c:crosses val="autoZero"/>
        <c:auto val="1"/>
        <c:lblAlgn val="ctr"/>
        <c:lblOffset val="100"/>
      </c:catAx>
      <c:valAx>
        <c:axId val="7858406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one"/>
        <c:crossAx val="78582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Лист1!$B$31</c:f>
              <c:strCache>
                <c:ptCount val="1"/>
                <c:pt idx="0">
                  <c:v>10 месяцев 2018 г.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c:spPr>
          <c:dLbls>
            <c:dLbl>
              <c:idx val="0"/>
              <c:layout>
                <c:manualLayout>
                  <c:x val="4.5662100456621254E-3"/>
                  <c:y val="-6.3636409188553469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D8B-4406-A53F-2DBECCBDAA15}"/>
                </c:ext>
              </c:extLst>
            </c:dLbl>
            <c:dLbl>
              <c:idx val="1"/>
              <c:layout>
                <c:manualLayout>
                  <c:x val="-2.2831050228310683E-3"/>
                  <c:y val="-3.636354309010481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6.7020637831229996E-2"/>
                      <c:h val="6.393943970849894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D8B-4406-A53F-2DBECCBDAA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Лист1!$A$32:$A$33</c:f>
              <c:strCache>
                <c:ptCount val="2"/>
                <c:pt idx="0">
                  <c:v>Число просветительских мероприятий в сфере защиты прав потребителей, ед.</c:v>
                </c:pt>
                <c:pt idx="1">
                  <c:v>Число обращений граждан по поводу нарушения их прав в сфере предоставления финансовых услуг, ед.</c:v>
                </c:pt>
              </c:strCache>
            </c:strRef>
          </c:cat>
          <c:val>
            <c:numRef>
              <c:f>Лист1!$B$32:$B$33</c:f>
              <c:numCache>
                <c:formatCode>General</c:formatCode>
                <c:ptCount val="2"/>
                <c:pt idx="0">
                  <c:v>200</c:v>
                </c:pt>
                <c:pt idx="1">
                  <c:v>289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D8B-4406-A53F-2DBECCBDAA15}"/>
            </c:ext>
          </c:extLst>
        </c:ser>
        <c:ser>
          <c:idx val="1"/>
          <c:order val="1"/>
          <c:tx>
            <c:strRef>
              <c:f>Лист1!$C$31</c:f>
              <c:strCache>
                <c:ptCount val="1"/>
                <c:pt idx="0">
                  <c:v>10 месяцев 2019 г.</c:v>
                </c:pt>
              </c:strCache>
            </c:strRef>
          </c:tx>
          <c:spPr>
            <a:solidFill>
              <a:schemeClr val="bg1"/>
            </a:solidFill>
            <a:ln w="19050">
              <a:solidFill>
                <a:srgbClr val="FF0000"/>
              </a:solidFill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 contourW="19050">
              <a:contourClr>
                <a:srgbClr val="FF0000"/>
              </a:contourClr>
            </a:sp3d>
          </c:spPr>
          <c:dLbls>
            <c:dLbl>
              <c:idx val="0"/>
              <c:layout>
                <c:manualLayout>
                  <c:x val="9.1324200913242542E-3"/>
                  <c:y val="-3.6363662393459145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8B-4406-A53F-2DBECCBDAA15}"/>
                </c:ext>
              </c:extLst>
            </c:dLbl>
            <c:dLbl>
              <c:idx val="1"/>
              <c:layout>
                <c:manualLayout>
                  <c:x val="2.7397260273972452E-2"/>
                  <c:y val="-2.424232229228510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6.7020637831229996E-2"/>
                      <c:h val="9.424249170304821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D8B-4406-A53F-2DBECCBDAA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Лист1!$A$32:$A$33</c:f>
              <c:strCache>
                <c:ptCount val="2"/>
                <c:pt idx="0">
                  <c:v>Число просветительских мероприятий в сфере защиты прав потребителей, ед.</c:v>
                </c:pt>
                <c:pt idx="1">
                  <c:v>Число обращений граждан по поводу нарушения их прав в сфере предоставления финансовых услуг, ед.</c:v>
                </c:pt>
              </c:strCache>
            </c:strRef>
          </c:cat>
          <c:val>
            <c:numRef>
              <c:f>Лист1!$C$32:$C$33</c:f>
              <c:numCache>
                <c:formatCode>General</c:formatCode>
                <c:ptCount val="2"/>
                <c:pt idx="0">
                  <c:v>231</c:v>
                </c:pt>
                <c:pt idx="1">
                  <c:v>259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D8B-4406-A53F-2DBECCBDAA15}"/>
            </c:ext>
          </c:extLst>
        </c:ser>
        <c:dLbls>
          <c:showVal val="1"/>
        </c:dLbls>
        <c:shape val="box"/>
        <c:axId val="78633984"/>
        <c:axId val="78648064"/>
        <c:axId val="0"/>
      </c:bar3DChart>
      <c:catAx>
        <c:axId val="7863398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78648064"/>
        <c:crosses val="autoZero"/>
        <c:auto val="1"/>
        <c:lblAlgn val="ctr"/>
        <c:lblOffset val="100"/>
      </c:catAx>
      <c:valAx>
        <c:axId val="7864806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78633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423237588259217"/>
          <c:y val="0.89490494431439338"/>
          <c:w val="0.75204958113112574"/>
          <c:h val="5.8411876696642828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Лист1!$A$13</c:f>
              <c:strCache>
                <c:ptCount val="1"/>
                <c:pt idx="0">
                  <c:v>Данные о просроченной задолженности населения  по кредитам, млрд. руб.</c:v>
                </c:pt>
              </c:strCache>
            </c:strRef>
          </c:tx>
          <c:spPr>
            <a:solidFill>
              <a:srgbClr val="FF0000"/>
            </a:solidFill>
          </c:spPr>
          <c:cat>
            <c:numRef>
              <c:f>Лист1!$B$12:$C$12</c:f>
              <c:numCache>
                <c:formatCode>@</c:formatCode>
                <c:ptCount val="2"/>
                <c:pt idx="0">
                  <c:v>2019</c:v>
                </c:pt>
                <c:pt idx="1">
                  <c:v>2018</c:v>
                </c:pt>
              </c:numCache>
            </c:numRef>
          </c:cat>
          <c:val>
            <c:numRef>
              <c:f>Лист1!$B$13:$C$13</c:f>
              <c:numCache>
                <c:formatCode>General</c:formatCode>
                <c:ptCount val="2"/>
                <c:pt idx="0">
                  <c:v>2.9</c:v>
                </c:pt>
                <c:pt idx="1">
                  <c:v>3.1</c:v>
                </c:pt>
              </c:numCache>
            </c:numRef>
          </c:val>
        </c:ser>
        <c:axId val="78684928"/>
        <c:axId val="78686464"/>
      </c:barChart>
      <c:catAx>
        <c:axId val="78684928"/>
        <c:scaling>
          <c:orientation val="minMax"/>
        </c:scaling>
        <c:axPos val="l"/>
        <c:numFmt formatCode="@" sourceLinked="1"/>
        <c:tickLblPos val="nextTo"/>
        <c:txPr>
          <a:bodyPr/>
          <a:lstStyle/>
          <a:p>
            <a:pPr>
              <a:defRPr sz="1200" b="1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78686464"/>
        <c:crosses val="autoZero"/>
        <c:auto val="1"/>
        <c:lblAlgn val="ctr"/>
        <c:lblOffset val="100"/>
      </c:catAx>
      <c:valAx>
        <c:axId val="78686464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100" b="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78684928"/>
        <c:crosses val="autoZero"/>
        <c:crossBetween val="between"/>
      </c:valAx>
    </c:plotArea>
    <c:plotVisOnly val="1"/>
  </c:chart>
  <c:externalData r:id="rId1"/>
  <c:userShapes r:id="rId2"/>
</c:chartSpac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5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F00381-9877-4400-ACA9-67F66AC43C48}" type="doc">
      <dgm:prSet loTypeId="urn:microsoft.com/office/officeart/2005/8/layout/arrow5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6983B247-0147-4F0A-9248-4EE30B996E7D}">
      <dgm:prSet phldrT="[Текст]" custT="1"/>
      <dgm:spPr>
        <a:ln>
          <a:solidFill>
            <a:srgbClr val="FF0000"/>
          </a:solidFill>
        </a:ln>
      </dgm:spPr>
      <dgm:t>
        <a:bodyPr/>
        <a:lstStyle/>
        <a:p>
          <a:r>
            <a:rPr lang="ru-RU" sz="900" b="1" dirty="0" smtClean="0">
              <a:latin typeface="Arial" pitchFamily="34" charset="0"/>
              <a:cs typeface="Arial" pitchFamily="34" charset="0"/>
            </a:rPr>
            <a:t>Создание основ для формирования финансово грамотного поведения населения</a:t>
          </a:r>
          <a:endParaRPr lang="ru-RU" sz="900" b="1" dirty="0">
            <a:latin typeface="Arial" pitchFamily="34" charset="0"/>
            <a:cs typeface="Arial" pitchFamily="34" charset="0"/>
          </a:endParaRPr>
        </a:p>
      </dgm:t>
    </dgm:pt>
    <dgm:pt modelId="{BA438F71-6C47-42DF-B65C-786A49A648E9}" type="parTrans" cxnId="{9C146C50-B612-4731-AE73-1688660A68BD}">
      <dgm:prSet/>
      <dgm:spPr/>
      <dgm:t>
        <a:bodyPr/>
        <a:lstStyle/>
        <a:p>
          <a:endParaRPr lang="ru-RU"/>
        </a:p>
      </dgm:t>
    </dgm:pt>
    <dgm:pt modelId="{3BB536F0-F908-42FE-8558-B3E09D9DB907}" type="sibTrans" cxnId="{9C146C50-B612-4731-AE73-1688660A68BD}">
      <dgm:prSet/>
      <dgm:spPr/>
      <dgm:t>
        <a:bodyPr/>
        <a:lstStyle/>
        <a:p>
          <a:endParaRPr lang="ru-RU"/>
        </a:p>
      </dgm:t>
    </dgm:pt>
    <dgm:pt modelId="{C1D5A2CD-9E7D-4B44-8A8F-46F215C12458}">
      <dgm:prSet phldrT="[Текст]" custT="1"/>
      <dgm:spPr>
        <a:ln>
          <a:solidFill>
            <a:srgbClr val="FF0000"/>
          </a:solidFill>
        </a:ln>
      </dgm:spPr>
      <dgm:t>
        <a:bodyPr/>
        <a:lstStyle/>
        <a:p>
          <a:r>
            <a:rPr lang="ru-RU" sz="1000" b="1" dirty="0" smtClean="0">
              <a:latin typeface="Arial" pitchFamily="34" charset="0"/>
              <a:cs typeface="Arial" pitchFamily="34" charset="0"/>
            </a:rPr>
            <a:t>Повышение уровня и качества жизни граждан </a:t>
          </a:r>
          <a:endParaRPr lang="ru-RU" sz="1000" b="1" dirty="0">
            <a:latin typeface="Arial" pitchFamily="34" charset="0"/>
            <a:cs typeface="Arial" pitchFamily="34" charset="0"/>
          </a:endParaRPr>
        </a:p>
      </dgm:t>
    </dgm:pt>
    <dgm:pt modelId="{31483260-FE6B-4E04-9BD4-815ED6154170}" type="parTrans" cxnId="{EE996C69-A467-40E8-8631-DB0A0B28A0EF}">
      <dgm:prSet/>
      <dgm:spPr/>
      <dgm:t>
        <a:bodyPr/>
        <a:lstStyle/>
        <a:p>
          <a:endParaRPr lang="ru-RU"/>
        </a:p>
      </dgm:t>
    </dgm:pt>
    <dgm:pt modelId="{EDE4E4D9-D77A-41DE-9AF4-8E7E6551BE9D}" type="sibTrans" cxnId="{EE996C69-A467-40E8-8631-DB0A0B28A0EF}">
      <dgm:prSet/>
      <dgm:spPr/>
      <dgm:t>
        <a:bodyPr/>
        <a:lstStyle/>
        <a:p>
          <a:endParaRPr lang="ru-RU"/>
        </a:p>
      </dgm:t>
    </dgm:pt>
    <dgm:pt modelId="{D002F165-5C4A-4A26-91FA-FD8BC4BB7D1B}" type="pres">
      <dgm:prSet presAssocID="{32F00381-9877-4400-ACA9-67F66AC43C4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5F9B832-CEE2-4339-89DC-C81A36B9BA88}" type="pres">
      <dgm:prSet presAssocID="{6983B247-0147-4F0A-9248-4EE30B996E7D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E4B4E0-ADA7-40E1-B32E-2BA22C6EFB06}" type="pres">
      <dgm:prSet presAssocID="{C1D5A2CD-9E7D-4B44-8A8F-46F215C12458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C146C50-B612-4731-AE73-1688660A68BD}" srcId="{32F00381-9877-4400-ACA9-67F66AC43C48}" destId="{6983B247-0147-4F0A-9248-4EE30B996E7D}" srcOrd="0" destOrd="0" parTransId="{BA438F71-6C47-42DF-B65C-786A49A648E9}" sibTransId="{3BB536F0-F908-42FE-8558-B3E09D9DB907}"/>
    <dgm:cxn modelId="{3D56636C-ADB4-4AA6-A087-FC5472D27C98}" type="presOf" srcId="{C1D5A2CD-9E7D-4B44-8A8F-46F215C12458}" destId="{43E4B4E0-ADA7-40E1-B32E-2BA22C6EFB06}" srcOrd="0" destOrd="0" presId="urn:microsoft.com/office/officeart/2005/8/layout/arrow5"/>
    <dgm:cxn modelId="{8E3E36C7-031F-4FFB-A8C3-C0747075CDD6}" type="presOf" srcId="{32F00381-9877-4400-ACA9-67F66AC43C48}" destId="{D002F165-5C4A-4A26-91FA-FD8BC4BB7D1B}" srcOrd="0" destOrd="0" presId="urn:microsoft.com/office/officeart/2005/8/layout/arrow5"/>
    <dgm:cxn modelId="{EE996C69-A467-40E8-8631-DB0A0B28A0EF}" srcId="{32F00381-9877-4400-ACA9-67F66AC43C48}" destId="{C1D5A2CD-9E7D-4B44-8A8F-46F215C12458}" srcOrd="1" destOrd="0" parTransId="{31483260-FE6B-4E04-9BD4-815ED6154170}" sibTransId="{EDE4E4D9-D77A-41DE-9AF4-8E7E6551BE9D}"/>
    <dgm:cxn modelId="{CAE6B8C9-1ECE-447D-8AC2-83AB1D8007E9}" type="presOf" srcId="{6983B247-0147-4F0A-9248-4EE30B996E7D}" destId="{95F9B832-CEE2-4339-89DC-C81A36B9BA88}" srcOrd="0" destOrd="0" presId="urn:microsoft.com/office/officeart/2005/8/layout/arrow5"/>
    <dgm:cxn modelId="{45DA6B28-4931-4498-BE16-48712C4EA105}" type="presParOf" srcId="{D002F165-5C4A-4A26-91FA-FD8BC4BB7D1B}" destId="{95F9B832-CEE2-4339-89DC-C81A36B9BA88}" srcOrd="0" destOrd="0" presId="urn:microsoft.com/office/officeart/2005/8/layout/arrow5"/>
    <dgm:cxn modelId="{F407A6F8-FC7C-4D61-B545-21A18053A5F4}" type="presParOf" srcId="{D002F165-5C4A-4A26-91FA-FD8BC4BB7D1B}" destId="{43E4B4E0-ADA7-40E1-B32E-2BA22C6EFB06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AE0C6C-645F-4104-ACC9-F0E9BA9A080E}" type="doc">
      <dgm:prSet loTypeId="urn:microsoft.com/office/officeart/2005/8/layout/chevron1" loCatId="process" qsTypeId="urn:microsoft.com/office/officeart/2005/8/quickstyle/simple1" qsCatId="simple" csTypeId="urn:microsoft.com/office/officeart/2005/8/colors/accent2_1" csCatId="accent2" phldr="1"/>
      <dgm:spPr/>
    </dgm:pt>
    <dgm:pt modelId="{38963B1B-27EC-42C7-8138-D2703B560337}" type="pres">
      <dgm:prSet presAssocID="{C3AE0C6C-645F-4104-ACC9-F0E9BA9A080E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1A9BA509-9B02-4A4D-9474-5ED2E77D62F1}" type="presOf" srcId="{C3AE0C6C-645F-4104-ACC9-F0E9BA9A080E}" destId="{38963B1B-27EC-42C7-8138-D2703B560337}" srcOrd="0" destOrd="0" presId="urn:microsoft.com/office/officeart/2005/8/layout/chevron1"/>
  </dgm:cxnLst>
  <dgm:bg>
    <a:noFill/>
  </dgm:bg>
  <dgm:whole>
    <a:ln>
      <a:solidFill>
        <a:schemeClr val="bg1"/>
      </a:solidFill>
    </a:ln>
  </dgm:whole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8CF24B8-E148-4724-8450-02F2AFD38F68}" type="doc">
      <dgm:prSet loTypeId="urn:microsoft.com/office/officeart/2005/8/layout/process1" loCatId="process" qsTypeId="urn:microsoft.com/office/officeart/2005/8/quickstyle/simple1" qsCatId="simple" csTypeId="urn:microsoft.com/office/officeart/2005/8/colors/accent2_5" csCatId="accent2" phldr="1"/>
      <dgm:spPr/>
    </dgm:pt>
    <dgm:pt modelId="{174E9400-E779-40E5-BADB-4FAEDA1A4403}">
      <dgm:prSet phldrT="[Текст]" custT="1"/>
      <dgm:spPr/>
      <dgm:t>
        <a:bodyPr/>
        <a:lstStyle/>
        <a:p>
          <a:r>
            <a:rPr lang="ru-RU" sz="1400" b="1" dirty="0" smtClean="0">
              <a:latin typeface="Arial" pitchFamily="34" charset="0"/>
              <a:cs typeface="Arial" pitchFamily="34" charset="0"/>
            </a:rPr>
            <a:t>Программа (проект) по повышению финансовой грамотности населения не реализовывались</a:t>
          </a:r>
          <a:endParaRPr lang="ru-RU" sz="1400" b="1" dirty="0">
            <a:latin typeface="Arial" pitchFamily="34" charset="0"/>
            <a:cs typeface="Arial" pitchFamily="34" charset="0"/>
          </a:endParaRPr>
        </a:p>
      </dgm:t>
    </dgm:pt>
    <dgm:pt modelId="{F8BDF54D-09DC-464D-AAA3-7316858F52D9}" type="parTrans" cxnId="{B5BE3FC1-5716-4BD1-8406-70D42C92CB5A}">
      <dgm:prSet/>
      <dgm:spPr/>
      <dgm:t>
        <a:bodyPr/>
        <a:lstStyle/>
        <a:p>
          <a:endParaRPr lang="ru-RU"/>
        </a:p>
      </dgm:t>
    </dgm:pt>
    <dgm:pt modelId="{F15B5FDA-E963-43EA-B764-9F08392E2545}" type="sibTrans" cxnId="{B5BE3FC1-5716-4BD1-8406-70D42C92CB5A}">
      <dgm:prSet/>
      <dgm:spPr/>
      <dgm:t>
        <a:bodyPr/>
        <a:lstStyle/>
        <a:p>
          <a:endParaRPr lang="ru-RU"/>
        </a:p>
      </dgm:t>
    </dgm:pt>
    <dgm:pt modelId="{194B8BDD-4907-4787-8F87-4BD25417C9DA}">
      <dgm:prSet phldrT="[Текст]" custT="1"/>
      <dgm:spPr/>
      <dgm:t>
        <a:bodyPr/>
        <a:lstStyle/>
        <a:p>
          <a:r>
            <a:rPr lang="ru-RU" sz="1100" b="1" dirty="0" smtClean="0">
              <a:latin typeface="Arial" pitchFamily="34" charset="0"/>
              <a:cs typeface="Arial" pitchFamily="34" charset="0"/>
            </a:rPr>
            <a:t>Заключение Соглашения с Минфином России о сотрудничестве в рамках реализации стратегии повышения финансовой грамотности в РФ до 2023 года</a:t>
          </a:r>
        </a:p>
        <a:p>
          <a:endParaRPr lang="ru-RU" sz="1100" b="1" dirty="0" smtClean="0">
            <a:latin typeface="Arial" pitchFamily="34" charset="0"/>
            <a:cs typeface="Arial" pitchFamily="34" charset="0"/>
          </a:endParaRPr>
        </a:p>
        <a:p>
          <a:r>
            <a:rPr lang="ru-RU" sz="1100" b="1" dirty="0" smtClean="0">
              <a:latin typeface="Arial" pitchFamily="34" charset="0"/>
              <a:cs typeface="Arial" pitchFamily="34" charset="0"/>
            </a:rPr>
            <a:t>Запуск приоритетного регионального проекта по повышению финансовой грамотности </a:t>
          </a:r>
          <a:endParaRPr lang="ru-RU" sz="1100" b="1" dirty="0">
            <a:latin typeface="Arial" pitchFamily="34" charset="0"/>
            <a:cs typeface="Arial" pitchFamily="34" charset="0"/>
          </a:endParaRPr>
        </a:p>
      </dgm:t>
    </dgm:pt>
    <dgm:pt modelId="{6B0493FD-C3CC-4C64-9743-51934FDFFEC9}" type="parTrans" cxnId="{3F4B8710-393E-45C2-BAB5-D8AA22DDC06B}">
      <dgm:prSet/>
      <dgm:spPr/>
      <dgm:t>
        <a:bodyPr/>
        <a:lstStyle/>
        <a:p>
          <a:endParaRPr lang="ru-RU"/>
        </a:p>
      </dgm:t>
    </dgm:pt>
    <dgm:pt modelId="{A789609B-75FA-49B1-BD31-EA3B88878E67}" type="sibTrans" cxnId="{3F4B8710-393E-45C2-BAB5-D8AA22DDC06B}">
      <dgm:prSet/>
      <dgm:spPr/>
      <dgm:t>
        <a:bodyPr/>
        <a:lstStyle/>
        <a:p>
          <a:endParaRPr lang="ru-RU"/>
        </a:p>
      </dgm:t>
    </dgm:pt>
    <dgm:pt modelId="{B8D08F9F-53B3-4C0B-A947-30889C8EDD6E}">
      <dgm:prSet phldrT="[Текст]"/>
      <dgm:spPr/>
      <dgm:t>
        <a:bodyPr/>
        <a:lstStyle/>
        <a:p>
          <a:endParaRPr lang="ru-RU" b="1" dirty="0" smtClean="0">
            <a:latin typeface="Arial" pitchFamily="34" charset="0"/>
            <a:cs typeface="Arial" pitchFamily="34" charset="0"/>
          </a:endParaRPr>
        </a:p>
        <a:p>
          <a:r>
            <a:rPr lang="ru-RU" b="1" dirty="0" smtClean="0">
              <a:latin typeface="Arial" pitchFamily="34" charset="0"/>
              <a:cs typeface="Arial" pitchFamily="34" charset="0"/>
            </a:rPr>
            <a:t>Реализация приоритетного регионального проекта «Повышение финансовой и налоговой грамотности населения Новгородской области» является одним из мероприятий государственной программы Новгородской области «Управление государственными финансами Новгородской области на 2019 - 2024 годы»</a:t>
          </a:r>
        </a:p>
        <a:p>
          <a:endParaRPr lang="ru-RU" b="1" dirty="0" smtClean="0">
            <a:latin typeface="Arial" pitchFamily="34" charset="0"/>
            <a:cs typeface="Arial" pitchFamily="34" charset="0"/>
          </a:endParaRPr>
        </a:p>
        <a:p>
          <a:r>
            <a:rPr lang="ru-RU" b="1" dirty="0" smtClean="0">
              <a:latin typeface="Arial" pitchFamily="34" charset="0"/>
              <a:cs typeface="Arial" pitchFamily="34" charset="0"/>
            </a:rPr>
            <a:t>Повышение уровня правовой и финансовой грамотности, формирование у населения  навыков рационального потребительского поведения является одной из задач региональной программы Новгородской области «Обеспечение прав потребителей в Новгородской области на 2019-2021 годы»</a:t>
          </a:r>
          <a:endParaRPr lang="ru-RU" b="1" dirty="0">
            <a:latin typeface="Arial" pitchFamily="34" charset="0"/>
            <a:cs typeface="Arial" pitchFamily="34" charset="0"/>
          </a:endParaRPr>
        </a:p>
      </dgm:t>
    </dgm:pt>
    <dgm:pt modelId="{333A0115-9179-4C4E-92E2-94106621F49C}" type="parTrans" cxnId="{A3D5E92D-D834-4B18-B265-79B9C42282E3}">
      <dgm:prSet/>
      <dgm:spPr/>
      <dgm:t>
        <a:bodyPr/>
        <a:lstStyle/>
        <a:p>
          <a:endParaRPr lang="ru-RU"/>
        </a:p>
      </dgm:t>
    </dgm:pt>
    <dgm:pt modelId="{09C88D4D-5A96-4328-AAB1-67D9614B9E6E}" type="sibTrans" cxnId="{A3D5E92D-D834-4B18-B265-79B9C42282E3}">
      <dgm:prSet/>
      <dgm:spPr/>
      <dgm:t>
        <a:bodyPr/>
        <a:lstStyle/>
        <a:p>
          <a:endParaRPr lang="ru-RU"/>
        </a:p>
      </dgm:t>
    </dgm:pt>
    <dgm:pt modelId="{39F35061-0CF7-47D9-BB88-29180C2A3A72}" type="pres">
      <dgm:prSet presAssocID="{18CF24B8-E148-4724-8450-02F2AFD38F68}" presName="Name0" presStyleCnt="0">
        <dgm:presLayoutVars>
          <dgm:dir/>
          <dgm:resizeHandles val="exact"/>
        </dgm:presLayoutVars>
      </dgm:prSet>
      <dgm:spPr/>
    </dgm:pt>
    <dgm:pt modelId="{F8AFE476-1197-467A-BB6D-E56DD6DDE650}" type="pres">
      <dgm:prSet presAssocID="{174E9400-E779-40E5-BADB-4FAEDA1A4403}" presName="node" presStyleLbl="node1" presStyleIdx="0" presStyleCnt="3" custScaleX="82909" custScaleY="1737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BBAEE7-8C01-498D-8FDD-0DDF055F2244}" type="pres">
      <dgm:prSet presAssocID="{F15B5FDA-E963-43EA-B764-9F08392E2545}" presName="sibTrans" presStyleLbl="sibTrans2D1" presStyleIdx="0" presStyleCnt="2"/>
      <dgm:spPr/>
      <dgm:t>
        <a:bodyPr/>
        <a:lstStyle/>
        <a:p>
          <a:endParaRPr lang="ru-RU"/>
        </a:p>
      </dgm:t>
    </dgm:pt>
    <dgm:pt modelId="{41A7FCCE-6799-49DA-90C4-9E2DDF5D89A4}" type="pres">
      <dgm:prSet presAssocID="{F15B5FDA-E963-43EA-B764-9F08392E2545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8F9BE145-4D38-4B58-8BB6-20EEDDB778B9}" type="pres">
      <dgm:prSet presAssocID="{194B8BDD-4907-4787-8F87-4BD25417C9DA}" presName="node" presStyleLbl="node1" presStyleIdx="1" presStyleCnt="3" custScaleY="173718" custLinFactNeighborX="-24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3F1203-5611-4159-92AA-85AF236AF4B6}" type="pres">
      <dgm:prSet presAssocID="{A789609B-75FA-49B1-BD31-EA3B88878E67}" presName="sibTrans" presStyleLbl="sibTrans2D1" presStyleIdx="1" presStyleCnt="2"/>
      <dgm:spPr/>
      <dgm:t>
        <a:bodyPr/>
        <a:lstStyle/>
        <a:p>
          <a:endParaRPr lang="ru-RU"/>
        </a:p>
      </dgm:t>
    </dgm:pt>
    <dgm:pt modelId="{DC1C43DE-B1C3-4101-9A89-6395CEE80E4F}" type="pres">
      <dgm:prSet presAssocID="{A789609B-75FA-49B1-BD31-EA3B88878E67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AEF7D007-8621-4FE9-997E-535BFCC4397D}" type="pres">
      <dgm:prSet presAssocID="{B8D08F9F-53B3-4C0B-A947-30889C8EDD6E}" presName="node" presStyleLbl="node1" presStyleIdx="2" presStyleCnt="3" custScaleY="1737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3D5E92D-D834-4B18-B265-79B9C42282E3}" srcId="{18CF24B8-E148-4724-8450-02F2AFD38F68}" destId="{B8D08F9F-53B3-4C0B-A947-30889C8EDD6E}" srcOrd="2" destOrd="0" parTransId="{333A0115-9179-4C4E-92E2-94106621F49C}" sibTransId="{09C88D4D-5A96-4328-AAB1-67D9614B9E6E}"/>
    <dgm:cxn modelId="{7B2BD86D-8E98-4124-A9E5-277E351DCDF4}" type="presOf" srcId="{A789609B-75FA-49B1-BD31-EA3B88878E67}" destId="{423F1203-5611-4159-92AA-85AF236AF4B6}" srcOrd="0" destOrd="0" presId="urn:microsoft.com/office/officeart/2005/8/layout/process1"/>
    <dgm:cxn modelId="{BD1B41D5-EA0F-44D8-8DEF-D050E95C351D}" type="presOf" srcId="{18CF24B8-E148-4724-8450-02F2AFD38F68}" destId="{39F35061-0CF7-47D9-BB88-29180C2A3A72}" srcOrd="0" destOrd="0" presId="urn:microsoft.com/office/officeart/2005/8/layout/process1"/>
    <dgm:cxn modelId="{067C4650-5857-4058-92DF-D849DC1F0D96}" type="presOf" srcId="{B8D08F9F-53B3-4C0B-A947-30889C8EDD6E}" destId="{AEF7D007-8621-4FE9-997E-535BFCC4397D}" srcOrd="0" destOrd="0" presId="urn:microsoft.com/office/officeart/2005/8/layout/process1"/>
    <dgm:cxn modelId="{B5BE3FC1-5716-4BD1-8406-70D42C92CB5A}" srcId="{18CF24B8-E148-4724-8450-02F2AFD38F68}" destId="{174E9400-E779-40E5-BADB-4FAEDA1A4403}" srcOrd="0" destOrd="0" parTransId="{F8BDF54D-09DC-464D-AAA3-7316858F52D9}" sibTransId="{F15B5FDA-E963-43EA-B764-9F08392E2545}"/>
    <dgm:cxn modelId="{622CF51D-D290-4636-AC35-2B468F01C93D}" type="presOf" srcId="{F15B5FDA-E963-43EA-B764-9F08392E2545}" destId="{3EBBAEE7-8C01-498D-8FDD-0DDF055F2244}" srcOrd="0" destOrd="0" presId="urn:microsoft.com/office/officeart/2005/8/layout/process1"/>
    <dgm:cxn modelId="{98E0A4A2-58B0-414E-8264-C1522690F783}" type="presOf" srcId="{F15B5FDA-E963-43EA-B764-9F08392E2545}" destId="{41A7FCCE-6799-49DA-90C4-9E2DDF5D89A4}" srcOrd="1" destOrd="0" presId="urn:microsoft.com/office/officeart/2005/8/layout/process1"/>
    <dgm:cxn modelId="{3F4B8710-393E-45C2-BAB5-D8AA22DDC06B}" srcId="{18CF24B8-E148-4724-8450-02F2AFD38F68}" destId="{194B8BDD-4907-4787-8F87-4BD25417C9DA}" srcOrd="1" destOrd="0" parTransId="{6B0493FD-C3CC-4C64-9743-51934FDFFEC9}" sibTransId="{A789609B-75FA-49B1-BD31-EA3B88878E67}"/>
    <dgm:cxn modelId="{49E1A5F1-4DBE-4803-AC3C-2E19A38142A0}" type="presOf" srcId="{A789609B-75FA-49B1-BD31-EA3B88878E67}" destId="{DC1C43DE-B1C3-4101-9A89-6395CEE80E4F}" srcOrd="1" destOrd="0" presId="urn:microsoft.com/office/officeart/2005/8/layout/process1"/>
    <dgm:cxn modelId="{98398CB6-F540-461B-BACD-42DDE15902D9}" type="presOf" srcId="{174E9400-E779-40E5-BADB-4FAEDA1A4403}" destId="{F8AFE476-1197-467A-BB6D-E56DD6DDE650}" srcOrd="0" destOrd="0" presId="urn:microsoft.com/office/officeart/2005/8/layout/process1"/>
    <dgm:cxn modelId="{4A46D377-588E-4948-9409-5FBDD70CE51F}" type="presOf" srcId="{194B8BDD-4907-4787-8F87-4BD25417C9DA}" destId="{8F9BE145-4D38-4B58-8BB6-20EEDDB778B9}" srcOrd="0" destOrd="0" presId="urn:microsoft.com/office/officeart/2005/8/layout/process1"/>
    <dgm:cxn modelId="{EC1821B2-5360-4606-90E2-4D76465BB482}" type="presParOf" srcId="{39F35061-0CF7-47D9-BB88-29180C2A3A72}" destId="{F8AFE476-1197-467A-BB6D-E56DD6DDE650}" srcOrd="0" destOrd="0" presId="urn:microsoft.com/office/officeart/2005/8/layout/process1"/>
    <dgm:cxn modelId="{3DC6A327-EB01-409C-ACA4-EE9D31E41029}" type="presParOf" srcId="{39F35061-0CF7-47D9-BB88-29180C2A3A72}" destId="{3EBBAEE7-8C01-498D-8FDD-0DDF055F2244}" srcOrd="1" destOrd="0" presId="urn:microsoft.com/office/officeart/2005/8/layout/process1"/>
    <dgm:cxn modelId="{DBCD9BB6-F42E-41B2-8492-0CC8B59A37F9}" type="presParOf" srcId="{3EBBAEE7-8C01-498D-8FDD-0DDF055F2244}" destId="{41A7FCCE-6799-49DA-90C4-9E2DDF5D89A4}" srcOrd="0" destOrd="0" presId="urn:microsoft.com/office/officeart/2005/8/layout/process1"/>
    <dgm:cxn modelId="{FC75C117-D6EC-4813-A11A-1F3531E5CA4D}" type="presParOf" srcId="{39F35061-0CF7-47D9-BB88-29180C2A3A72}" destId="{8F9BE145-4D38-4B58-8BB6-20EEDDB778B9}" srcOrd="2" destOrd="0" presId="urn:microsoft.com/office/officeart/2005/8/layout/process1"/>
    <dgm:cxn modelId="{35988CC2-BF2F-48DB-B37C-A6C00837406A}" type="presParOf" srcId="{39F35061-0CF7-47D9-BB88-29180C2A3A72}" destId="{423F1203-5611-4159-92AA-85AF236AF4B6}" srcOrd="3" destOrd="0" presId="urn:microsoft.com/office/officeart/2005/8/layout/process1"/>
    <dgm:cxn modelId="{17A5D6B2-7601-4821-8281-187FB4F18734}" type="presParOf" srcId="{423F1203-5611-4159-92AA-85AF236AF4B6}" destId="{DC1C43DE-B1C3-4101-9A89-6395CEE80E4F}" srcOrd="0" destOrd="0" presId="urn:microsoft.com/office/officeart/2005/8/layout/process1"/>
    <dgm:cxn modelId="{BFFD803E-4C9D-4EDC-B8A7-1DA40C1FE4DC}" type="presParOf" srcId="{39F35061-0CF7-47D9-BB88-29180C2A3A72}" destId="{AEF7D007-8621-4FE9-997E-535BFCC4397D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5F9B832-CEE2-4339-89DC-C81A36B9BA88}">
      <dsp:nvSpPr>
        <dsp:cNvPr id="0" name=""/>
        <dsp:cNvSpPr/>
      </dsp:nvSpPr>
      <dsp:spPr>
        <a:xfrm rot="16200000">
          <a:off x="136" y="1366347"/>
          <a:ext cx="1559904" cy="1559904"/>
        </a:xfrm>
        <a:prstGeom prst="downArrow">
          <a:avLst>
            <a:gd name="adj1" fmla="val 50000"/>
            <a:gd name="adj2" fmla="val 3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latin typeface="Arial" pitchFamily="34" charset="0"/>
              <a:cs typeface="Arial" pitchFamily="34" charset="0"/>
            </a:rPr>
            <a:t>Создание основ для формирования финансово грамотного поведения населения</a:t>
          </a:r>
          <a:endParaRPr lang="ru-RU" sz="900" b="1" kern="1200" dirty="0">
            <a:latin typeface="Arial" pitchFamily="34" charset="0"/>
            <a:cs typeface="Arial" pitchFamily="34" charset="0"/>
          </a:endParaRPr>
        </a:p>
      </dsp:txBody>
      <dsp:txXfrm rot="16200000">
        <a:off x="136" y="1366347"/>
        <a:ext cx="1559904" cy="1559904"/>
      </dsp:txXfrm>
    </dsp:sp>
    <dsp:sp modelId="{43E4B4E0-ADA7-40E1-B32E-2BA22C6EFB06}">
      <dsp:nvSpPr>
        <dsp:cNvPr id="0" name=""/>
        <dsp:cNvSpPr/>
      </dsp:nvSpPr>
      <dsp:spPr>
        <a:xfrm rot="5400000">
          <a:off x="1716559" y="1366347"/>
          <a:ext cx="1559904" cy="1559904"/>
        </a:xfrm>
        <a:prstGeom prst="downArrow">
          <a:avLst>
            <a:gd name="adj1" fmla="val 50000"/>
            <a:gd name="adj2" fmla="val 3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latin typeface="Arial" pitchFamily="34" charset="0"/>
              <a:cs typeface="Arial" pitchFamily="34" charset="0"/>
            </a:rPr>
            <a:t>Повышение уровня и качества жизни граждан </a:t>
          </a:r>
          <a:endParaRPr lang="ru-RU" sz="1000" b="1" kern="1200" dirty="0">
            <a:latin typeface="Arial" pitchFamily="34" charset="0"/>
            <a:cs typeface="Arial" pitchFamily="34" charset="0"/>
          </a:endParaRPr>
        </a:p>
      </dsp:txBody>
      <dsp:txXfrm rot="5400000">
        <a:off x="1716559" y="1366347"/>
        <a:ext cx="1559904" cy="155990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8AFE476-1197-467A-BB6D-E56DD6DDE650}">
      <dsp:nvSpPr>
        <dsp:cNvPr id="0" name=""/>
        <dsp:cNvSpPr/>
      </dsp:nvSpPr>
      <dsp:spPr>
        <a:xfrm>
          <a:off x="2486" y="0"/>
          <a:ext cx="1948605" cy="4419599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Arial" pitchFamily="34" charset="0"/>
              <a:cs typeface="Arial" pitchFamily="34" charset="0"/>
            </a:rPr>
            <a:t>Программа (проект) по повышению финансовой грамотности населения не реализовывались</a:t>
          </a:r>
          <a:endParaRPr lang="ru-RU" sz="1400" b="1" kern="1200" dirty="0">
            <a:latin typeface="Arial" pitchFamily="34" charset="0"/>
            <a:cs typeface="Arial" pitchFamily="34" charset="0"/>
          </a:endParaRPr>
        </a:p>
      </dsp:txBody>
      <dsp:txXfrm>
        <a:off x="2486" y="0"/>
        <a:ext cx="1948605" cy="4419599"/>
      </dsp:txXfrm>
    </dsp:sp>
    <dsp:sp modelId="{3EBBAEE7-8C01-498D-8FDD-0DDF055F2244}">
      <dsp:nvSpPr>
        <dsp:cNvPr id="0" name=""/>
        <dsp:cNvSpPr/>
      </dsp:nvSpPr>
      <dsp:spPr>
        <a:xfrm>
          <a:off x="2180348" y="1918363"/>
          <a:ext cx="486024" cy="5828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2180348" y="1918363"/>
        <a:ext cx="486024" cy="582872"/>
      </dsp:txXfrm>
    </dsp:sp>
    <dsp:sp modelId="{8F9BE145-4D38-4B58-8BB6-20EEDDB778B9}">
      <dsp:nvSpPr>
        <dsp:cNvPr id="0" name=""/>
        <dsp:cNvSpPr/>
      </dsp:nvSpPr>
      <dsp:spPr>
        <a:xfrm>
          <a:off x="2868119" y="0"/>
          <a:ext cx="2350293" cy="4419599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2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>
              <a:latin typeface="Arial" pitchFamily="34" charset="0"/>
              <a:cs typeface="Arial" pitchFamily="34" charset="0"/>
            </a:rPr>
            <a:t>Заключение Соглашения с Минфином России о сотрудничестве в рамках реализации стратегии повышения финансовой грамотности в РФ до 2023 года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b="1" kern="1200" dirty="0" smtClean="0">
            <a:latin typeface="Arial" pitchFamily="34" charset="0"/>
            <a:cs typeface="Arial" pitchFamily="34" charset="0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>
              <a:latin typeface="Arial" pitchFamily="34" charset="0"/>
              <a:cs typeface="Arial" pitchFamily="34" charset="0"/>
            </a:rPr>
            <a:t>Запуск приоритетного регионального проекта по повышению финансовой грамотности </a:t>
          </a:r>
          <a:endParaRPr lang="ru-RU" sz="1100" b="1" kern="1200" dirty="0">
            <a:latin typeface="Arial" pitchFamily="34" charset="0"/>
            <a:cs typeface="Arial" pitchFamily="34" charset="0"/>
          </a:endParaRPr>
        </a:p>
      </dsp:txBody>
      <dsp:txXfrm>
        <a:off x="2868119" y="0"/>
        <a:ext cx="2350293" cy="4419599"/>
      </dsp:txXfrm>
    </dsp:sp>
    <dsp:sp modelId="{423F1203-5611-4159-92AA-85AF236AF4B6}">
      <dsp:nvSpPr>
        <dsp:cNvPr id="0" name=""/>
        <dsp:cNvSpPr/>
      </dsp:nvSpPr>
      <dsp:spPr>
        <a:xfrm>
          <a:off x="5459214" y="1918363"/>
          <a:ext cx="510499" cy="5828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-41001"/>
            <a:satOff val="-6944"/>
            <a:lumOff val="3211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5459214" y="1918363"/>
        <a:ext cx="510499" cy="582872"/>
      </dsp:txXfrm>
    </dsp:sp>
    <dsp:sp modelId="{AEF7D007-8621-4FE9-997E-535BFCC4397D}">
      <dsp:nvSpPr>
        <dsp:cNvPr id="0" name=""/>
        <dsp:cNvSpPr/>
      </dsp:nvSpPr>
      <dsp:spPr>
        <a:xfrm>
          <a:off x="6181620" y="0"/>
          <a:ext cx="2350293" cy="4419599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b="1" kern="1200" dirty="0" smtClean="0">
            <a:latin typeface="Arial" pitchFamily="34" charset="0"/>
            <a:cs typeface="Arial" pitchFamily="34" charset="0"/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latin typeface="Arial" pitchFamily="34" charset="0"/>
              <a:cs typeface="Arial" pitchFamily="34" charset="0"/>
            </a:rPr>
            <a:t>Реализация приоритетного регионального проекта «Повышение финансовой и налоговой грамотности населения Новгородской области» является одним из мероприятий государственной программы Новгородской области «Управление государственными финансами Новгородской области на 2019 - 2024 годы»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b="1" kern="1200" dirty="0" smtClean="0">
            <a:latin typeface="Arial" pitchFamily="34" charset="0"/>
            <a:cs typeface="Arial" pitchFamily="34" charset="0"/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latin typeface="Arial" pitchFamily="34" charset="0"/>
              <a:cs typeface="Arial" pitchFamily="34" charset="0"/>
            </a:rPr>
            <a:t>Повышение уровня правовой и финансовой грамотности, формирование у населения  навыков рационального потребительского поведения является одной из задач региональной программы Новгородской области «Обеспечение прав потребителей в Новгородской области на 2019-2021 годы»</a:t>
          </a:r>
          <a:endParaRPr lang="ru-RU" sz="1000" b="1" kern="1200" dirty="0">
            <a:latin typeface="Arial" pitchFamily="34" charset="0"/>
            <a:cs typeface="Arial" pitchFamily="34" charset="0"/>
          </a:endParaRPr>
        </a:p>
      </dsp:txBody>
      <dsp:txXfrm>
        <a:off x="6181620" y="0"/>
        <a:ext cx="2350293" cy="44195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1</cdr:x>
      <cdr:y>0.12</cdr:y>
    </cdr:from>
    <cdr:to>
      <cdr:x>1</cdr:x>
      <cdr:y>0.88</cdr:y>
    </cdr:to>
    <cdr:cxnSp macro="">
      <cdr:nvCxnSpPr>
        <cdr:cNvPr id="2" name="Прямая со стрелкой 1"/>
        <cdr:cNvCxnSpPr/>
      </cdr:nvCxnSpPr>
      <cdr:spPr>
        <a:xfrm xmlns:a="http://schemas.openxmlformats.org/drawingml/2006/main">
          <a:off x="4038600" y="228600"/>
          <a:ext cx="0" cy="1447800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38100" cap="flat" cmpd="sng" algn="ctr">
          <a:solidFill>
            <a:srgbClr val="FF0000"/>
          </a:solidFill>
          <a:prstDash val="solid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231" cy="3414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4271" y="0"/>
            <a:ext cx="4302231" cy="3414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845CA2-2DD8-49C8-809C-97608183053C}" type="datetimeFigureOut">
              <a:rPr lang="ru-RU" smtClean="0"/>
              <a:pPr/>
              <a:t>04.12.2019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435350" y="849313"/>
            <a:ext cx="3057525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823" y="3271382"/>
            <a:ext cx="7942580" cy="267658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220"/>
            <a:ext cx="4302231" cy="341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4271" y="6456220"/>
            <a:ext cx="4302231" cy="341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74017F-34C5-4C55-9D30-FBD3D98175A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700599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12/4/2019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F3474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12/4/2019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F3474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12/4/2019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F3474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12/4/2019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12/4/2019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402DE31-6831-4E40-98D0-A024EC3B8AB6}" type="datetimeFigureOut">
              <a:rPr lang="ru-RU"/>
              <a:pPr>
                <a:defRPr/>
              </a:pPr>
              <a:t>04.12.2019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DE16BE13-186A-45C3-99E2-9748CE7429BA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="" xmlns:p14="http://schemas.microsoft.com/office/powerpoint/2010/main" val="1658233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равительство НО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498065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85800" y="1285494"/>
            <a:ext cx="8458200" cy="0"/>
          </a:xfrm>
          <a:custGeom>
            <a:avLst/>
            <a:gdLst/>
            <a:ahLst/>
            <a:cxnLst/>
            <a:rect l="l" t="t" r="r" b="b"/>
            <a:pathLst>
              <a:path w="8458200">
                <a:moveTo>
                  <a:pt x="0" y="0"/>
                </a:moveTo>
                <a:lnTo>
                  <a:pt x="8458200" y="0"/>
                </a:lnTo>
              </a:path>
            </a:pathLst>
          </a:custGeom>
          <a:ln w="28575">
            <a:solidFill>
              <a:srgbClr val="F3474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92276" y="1607565"/>
            <a:ext cx="7559446" cy="7207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F3474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32840" y="3325622"/>
            <a:ext cx="7678318" cy="15792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12/4/2019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7" r:id="rId6"/>
    <p:sldLayoutId id="2147483668" r:id="rId7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diagramLayout" Target="../diagrams/layout1.xml"/><Relationship Id="rId18" Type="http://schemas.openxmlformats.org/officeDocument/2006/relationships/hyperlink" Target="http://novkfo.ru/" TargetMode="External"/><Relationship Id="rId3" Type="http://schemas.openxmlformats.org/officeDocument/2006/relationships/image" Target="../media/image3.jpeg"/><Relationship Id="rId7" Type="http://schemas.openxmlformats.org/officeDocument/2006/relationships/image" Target="../media/image6.svg"/><Relationship Id="rId12" Type="http://schemas.openxmlformats.org/officeDocument/2006/relationships/diagramData" Target="../diagrams/data1.xml"/><Relationship Id="rId17" Type="http://schemas.openxmlformats.org/officeDocument/2006/relationships/hyperlink" Target="https://vk.com/fin_gram53" TargetMode="External"/><Relationship Id="rId2" Type="http://schemas.openxmlformats.org/officeDocument/2006/relationships/image" Target="../media/image1.png"/><Relationship Id="rId16" Type="http://schemas.microsoft.com/office/2007/relationships/diagramDrawing" Target="../diagrams/drawing1.xml"/><Relationship Id="rId1" Type="http://schemas.openxmlformats.org/officeDocument/2006/relationships/slideLayout" Target="../slideLayouts/slideLayout6.xml"/><Relationship Id="rId11" Type="http://schemas.openxmlformats.org/officeDocument/2006/relationships/image" Target="../media/image8.jpeg"/><Relationship Id="rId5" Type="http://schemas.openxmlformats.org/officeDocument/2006/relationships/image" Target="../media/image4.svg"/><Relationship Id="rId15" Type="http://schemas.openxmlformats.org/officeDocument/2006/relationships/diagramColors" Target="../diagrams/colors1.xml"/><Relationship Id="rId10" Type="http://schemas.openxmlformats.org/officeDocument/2006/relationships/image" Target="../media/image7.jpeg"/><Relationship Id="rId4" Type="http://schemas.openxmlformats.org/officeDocument/2006/relationships/image" Target="../media/image4.png"/><Relationship Id="rId9" Type="http://schemas.openxmlformats.org/officeDocument/2006/relationships/image" Target="../media/image6.jpeg"/><Relationship Id="rId1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13" Type="http://schemas.microsoft.com/office/2007/relationships/diagramDrawing" Target="../diagrams/drawing3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12" Type="http://schemas.openxmlformats.org/officeDocument/2006/relationships/diagramColors" Target="../diagrams/colors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diagramQuickStyle" Target="../diagrams/quickStyle2.xml"/><Relationship Id="rId11" Type="http://schemas.openxmlformats.org/officeDocument/2006/relationships/diagramQuickStyle" Target="../diagrams/quickStyle3.xml"/><Relationship Id="rId5" Type="http://schemas.openxmlformats.org/officeDocument/2006/relationships/diagramLayout" Target="../diagrams/layout2.xml"/><Relationship Id="rId10" Type="http://schemas.openxmlformats.org/officeDocument/2006/relationships/diagramLayout" Target="../diagrams/layout3.xml"/><Relationship Id="rId4" Type="http://schemas.openxmlformats.org/officeDocument/2006/relationships/diagramData" Target="../diagrams/data2.xml"/><Relationship Id="rId9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3476625" y="625475"/>
            <a:ext cx="4638675" cy="268288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sz="1400" spc="40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ПРАВИТЕЛЬСТВО НОВГОРОДСКОЙ ОБЛАСТИ</a:t>
            </a:r>
            <a:endParaRPr sz="1400" spc="40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9" name="Рисунок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0" y="263525"/>
            <a:ext cx="7112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ject 5"/>
          <p:cNvSpPr/>
          <p:nvPr/>
        </p:nvSpPr>
        <p:spPr>
          <a:xfrm>
            <a:off x="0" y="2667003"/>
            <a:ext cx="9144000" cy="419099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685800" y="1554367"/>
            <a:ext cx="8111459" cy="2222500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Повышение уровня финансовой </a:t>
            </a:r>
            <a:r>
              <a:rPr lang="ru-RU" sz="2800" b="1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грамотности </a:t>
            </a:r>
            <a:r>
              <a:rPr lang="ru-RU" sz="2800" b="1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населения Новгородской </a:t>
            </a:r>
            <a:r>
              <a:rPr lang="ru-RU" sz="2800" b="1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области </a:t>
            </a:r>
          </a:p>
          <a:p>
            <a:endParaRPr lang="ru-RU" sz="2800" b="1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  <a:sym typeface="Rasa Medium"/>
            </a:endParaRPr>
          </a:p>
          <a:p>
            <a:endParaRPr lang="ru-RU" sz="2800" b="1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  <a:sym typeface="Rasa Medium"/>
            </a:endParaRPr>
          </a:p>
          <a:p>
            <a:endParaRPr lang="ru-RU" sz="2800" b="1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  <a:sym typeface="Rasa Medium"/>
            </a:endParaRPr>
          </a:p>
          <a:p>
            <a:endParaRPr lang="ru-RU" sz="2400" b="1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  <a:sym typeface="Rasa Medium"/>
            </a:endParaRPr>
          </a:p>
          <a:p>
            <a:endParaRPr lang="ru-RU" sz="2400" b="1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  <a:sym typeface="Rasa Medium"/>
            </a:endParaRPr>
          </a:p>
          <a:p>
            <a:r>
              <a:rPr lang="ru-RU" sz="2000" b="1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Питерова Галина Николаевна, </a:t>
            </a:r>
            <a:endParaRPr lang="ru-RU" sz="2000" b="1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  <a:sym typeface="Rasa Medium"/>
            </a:endParaRPr>
          </a:p>
          <a:p>
            <a:r>
              <a:rPr lang="ru-RU" sz="2000" b="1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Первый заместитель </a:t>
            </a:r>
            <a:r>
              <a:rPr lang="ru-RU" sz="2000" b="1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министра финансов </a:t>
            </a:r>
            <a:r>
              <a:rPr lang="ru-RU" sz="2000" b="1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Новгородской области</a:t>
            </a:r>
          </a:p>
        </p:txBody>
      </p:sp>
    </p:spTree>
    <p:extLst>
      <p:ext uri="{BB962C8B-B14F-4D97-AF65-F5344CB8AC3E}">
        <p14:creationId xmlns="" xmlns:p14="http://schemas.microsoft.com/office/powerpoint/2010/main" val="4292506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Рисунок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04800"/>
            <a:ext cx="7112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ject 5"/>
          <p:cNvSpPr/>
          <p:nvPr/>
        </p:nvSpPr>
        <p:spPr>
          <a:xfrm>
            <a:off x="0" y="2667003"/>
            <a:ext cx="9144000" cy="419099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4800600" y="1371600"/>
            <a:ext cx="4212908" cy="307777"/>
          </a:xfrm>
        </p:spPr>
        <p:txBody>
          <a:bodyPr/>
          <a:lstStyle/>
          <a:p>
            <a:pPr algn="ctr"/>
            <a:r>
              <a:rPr lang="ru-RU" sz="2000" dirty="0" smtClean="0"/>
              <a:t>Результаты проекта</a:t>
            </a:r>
            <a:endParaRPr lang="ru-RU" sz="2000" dirty="0"/>
          </a:p>
        </p:txBody>
      </p:sp>
      <p:graphicFrame>
        <p:nvGraphicFramePr>
          <p:cNvPr id="13" name="Диаграмма 12">
            <a:extLst>
              <a:ext uri="{FF2B5EF4-FFF2-40B4-BE49-F238E27FC236}">
                <a16:creationId xmlns="" xmlns:a16="http://schemas.microsoft.com/office/drawing/2014/main" id="{220C8C1B-09E0-4616-B23F-CB89214184B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913601111"/>
              </p:ext>
            </p:extLst>
          </p:nvPr>
        </p:nvGraphicFramePr>
        <p:xfrm>
          <a:off x="152400" y="1371600"/>
          <a:ext cx="3810000" cy="266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Диаграмма 10">
            <a:extLst>
              <a:ext uri="{FF2B5EF4-FFF2-40B4-BE49-F238E27FC236}">
                <a16:creationId xmlns="" xmlns:a16="http://schemas.microsoft.com/office/drawing/2014/main" id="{66F86843-4F75-4FE9-BDBB-B58C44D9F2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45601603"/>
              </p:ext>
            </p:extLst>
          </p:nvPr>
        </p:nvGraphicFramePr>
        <p:xfrm>
          <a:off x="-152400" y="4114800"/>
          <a:ext cx="4571999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4" name="Диаграмма 13">
            <a:extLst>
              <a:ext uri="{FF2B5EF4-FFF2-40B4-BE49-F238E27FC236}">
                <a16:creationId xmlns="" xmlns:a16="http://schemas.microsoft.com/office/drawing/2014/main" id="{ECEDA79A-1CD9-4DC5-973E-F225A0E270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527818294"/>
              </p:ext>
            </p:extLst>
          </p:nvPr>
        </p:nvGraphicFramePr>
        <p:xfrm>
          <a:off x="4191000" y="1676400"/>
          <a:ext cx="54102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7" name="Заголовок 1"/>
          <p:cNvSpPr txBox="1">
            <a:spLocks/>
          </p:cNvSpPr>
          <p:nvPr/>
        </p:nvSpPr>
        <p:spPr>
          <a:xfrm>
            <a:off x="685800" y="457200"/>
            <a:ext cx="6858000" cy="268288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altLang="ru-RU" sz="2000" b="1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 «</a:t>
            </a:r>
            <a:r>
              <a:rPr lang="ru-RU" sz="2000" b="1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Повышение финансовой и налоговой грамотности населения Новгородской области</a:t>
            </a:r>
            <a:r>
              <a:rPr lang="ru-RU" altLang="ru-RU" sz="2000" b="1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sz="2000" b="1" spc="40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8" name="Диаграмма 17"/>
          <p:cNvGraphicFramePr/>
          <p:nvPr/>
        </p:nvGraphicFramePr>
        <p:xfrm>
          <a:off x="4343400" y="4800600"/>
          <a:ext cx="4495800" cy="190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4724400" y="4419600"/>
            <a:ext cx="4191000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Просроченная задолженность населения по кредитам, млрд. руб.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86818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Рисунок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0" y="263525"/>
            <a:ext cx="7112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Заголовок 1"/>
          <p:cNvSpPr txBox="1">
            <a:spLocks/>
          </p:cNvSpPr>
          <p:nvPr/>
        </p:nvSpPr>
        <p:spPr>
          <a:xfrm>
            <a:off x="685800" y="457200"/>
            <a:ext cx="6858000" cy="268288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altLang="ru-RU" sz="2000" b="1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 «</a:t>
            </a:r>
            <a:r>
              <a:rPr lang="ru-RU" sz="2000" b="1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Повышение финансовой и налоговой грамотности населения Новгородской области</a:t>
            </a:r>
            <a:r>
              <a:rPr lang="ru-RU" altLang="ru-RU" sz="2000" b="1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sz="2000" b="1" spc="40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8A1E382F-2C35-41F4-A664-8596A68554D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3200400"/>
            <a:ext cx="2516171" cy="1676400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518DA3D2-A4E2-4B9F-90D9-153A853BC4A3}"/>
              </a:ext>
            </a:extLst>
          </p:cNvPr>
          <p:cNvSpPr/>
          <p:nvPr/>
        </p:nvSpPr>
        <p:spPr>
          <a:xfrm>
            <a:off x="-152400" y="2286000"/>
            <a:ext cx="35052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24 районные </a:t>
            </a:r>
            <a:r>
              <a:rPr lang="ru-RU" sz="1400" b="1" dirty="0">
                <a:solidFill>
                  <a:srgbClr val="FF0000"/>
                </a:solidFill>
                <a:latin typeface="Arial" panose="020B0604020202020204" pitchFamily="34" charset="0"/>
              </a:rPr>
              <a:t>библиотеки </a:t>
            </a:r>
            <a:r>
              <a:rPr lang="ru-RU" sz="1400" b="1" dirty="0">
                <a:latin typeface="Arial" panose="020B0604020202020204" pitchFamily="34" charset="0"/>
              </a:rPr>
              <a:t>– центры финансовой грамотности и налоговой культуры</a:t>
            </a:r>
            <a:endParaRPr lang="ru-RU" sz="1400" b="1" dirty="0"/>
          </a:p>
        </p:txBody>
      </p:sp>
      <p:pic>
        <p:nvPicPr>
          <p:cNvPr id="11" name="Рисунок 10" descr="Отзыв клиента">
            <a:extLst>
              <a:ext uri="{FF2B5EF4-FFF2-40B4-BE49-F238E27FC236}">
                <a16:creationId xmlns="" xmlns:a16="http://schemas.microsoft.com/office/drawing/2014/main" id="{70E0A5A4-264E-4EB7-AFAD-34F58729AC6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14400" y="1447800"/>
            <a:ext cx="914400" cy="914400"/>
          </a:xfrm>
          <a:prstGeom prst="rect">
            <a:avLst/>
          </a:prstGeom>
        </p:spPr>
      </p:pic>
      <p:sp>
        <p:nvSpPr>
          <p:cNvPr id="12" name="Прямоугольник 11">
            <a:extLst>
              <a:ext uri="{FF2B5EF4-FFF2-40B4-BE49-F238E27FC236}">
                <a16:creationId xmlns="" xmlns:a16="http://schemas.microsoft.com/office/drawing/2014/main" id="{518DA3D2-A4E2-4B9F-90D9-153A853BC4A3}"/>
              </a:ext>
            </a:extLst>
          </p:cNvPr>
          <p:cNvSpPr/>
          <p:nvPr/>
        </p:nvSpPr>
        <p:spPr>
          <a:xfrm>
            <a:off x="5638800" y="2362200"/>
            <a:ext cx="35052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latin typeface="Arial" panose="020B0604020202020204" pitchFamily="34" charset="0"/>
              </a:rPr>
              <a:t>Четкие </a:t>
            </a:r>
            <a:r>
              <a:rPr lang="ru-RU" sz="14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механизмы взаимодействия </a:t>
            </a:r>
            <a:r>
              <a:rPr lang="ru-RU" sz="1400" b="1" dirty="0" smtClean="0">
                <a:latin typeface="Arial" panose="020B0604020202020204" pitchFamily="34" charset="0"/>
              </a:rPr>
              <a:t>для обеспечения повышения финансовой грамотности</a:t>
            </a:r>
            <a:endParaRPr lang="ru-RU" sz="1400" b="1" dirty="0"/>
          </a:p>
        </p:txBody>
      </p:sp>
      <p:pic>
        <p:nvPicPr>
          <p:cNvPr id="13" name="Рисунок 12" descr="Едящий человек">
            <a:extLst>
              <a:ext uri="{FF2B5EF4-FFF2-40B4-BE49-F238E27FC236}">
                <a16:creationId xmlns="" xmlns:a16="http://schemas.microsoft.com/office/drawing/2014/main" id="{EE1E78D6-B4FF-47F1-9836-03B30A942D8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162800" y="1524000"/>
            <a:ext cx="914400" cy="914400"/>
          </a:xfrm>
          <a:prstGeom prst="rect">
            <a:avLst/>
          </a:prstGeom>
        </p:spPr>
      </p:pic>
      <p:pic>
        <p:nvPicPr>
          <p:cNvPr id="14" name="Picture 2" descr="https://sun9-17.userapi.com/c858420/v858420392/93ba4/PaKDER5y1Qc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28600" y="3124200"/>
            <a:ext cx="2514600" cy="1720516"/>
          </a:xfrm>
          <a:prstGeom prst="rect">
            <a:avLst/>
          </a:prstGeom>
          <a:noFill/>
        </p:spPr>
      </p:pic>
      <p:pic>
        <p:nvPicPr>
          <p:cNvPr id="15" name="Picture 5" descr="https://sun9-60.userapi.com/c854520/v854520209/12ff53/Px7CMG81o_w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28600" y="5029200"/>
            <a:ext cx="2514600" cy="1664370"/>
          </a:xfrm>
          <a:prstGeom prst="rect">
            <a:avLst/>
          </a:prstGeom>
          <a:noFill/>
        </p:spPr>
      </p:pic>
      <p:pic>
        <p:nvPicPr>
          <p:cNvPr id="16" name="Picture 6" descr="https://sun9-45.userapi.com/c857424/v857424629/9d745/bTdkvh8XjHE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172200" y="5029200"/>
            <a:ext cx="2514600" cy="1676400"/>
          </a:xfrm>
          <a:prstGeom prst="rect">
            <a:avLst/>
          </a:prstGeom>
          <a:noFill/>
        </p:spPr>
      </p:pic>
      <p:graphicFrame>
        <p:nvGraphicFramePr>
          <p:cNvPr id="21" name="Схема 20"/>
          <p:cNvGraphicFramePr/>
          <p:nvPr/>
        </p:nvGraphicFramePr>
        <p:xfrm>
          <a:off x="2819400" y="2286000"/>
          <a:ext cx="3276600" cy="429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3048000" y="6172200"/>
            <a:ext cx="28264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sng" dirty="0" smtClean="0">
                <a:latin typeface="Arial" pitchFamily="34" charset="0"/>
                <a:cs typeface="Arial" pitchFamily="34" charset="0"/>
                <a:hlinkClick r:id="rId17"/>
              </a:rPr>
              <a:t>https://vk.com/fin_gram53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581400" y="5715000"/>
            <a:ext cx="18068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sng" dirty="0" smtClean="0">
                <a:latin typeface="Arial" pitchFamily="34" charset="0"/>
                <a:cs typeface="Arial" pitchFamily="34" charset="0"/>
                <a:hlinkClick r:id="rId18"/>
              </a:rPr>
              <a:t>http://novkfo.ru/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40327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Рисунок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0" y="263525"/>
            <a:ext cx="7112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ject 5"/>
          <p:cNvSpPr/>
          <p:nvPr/>
        </p:nvSpPr>
        <p:spPr>
          <a:xfrm>
            <a:off x="2345" y="2667003"/>
            <a:ext cx="9144000" cy="419099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Заголовок 1">
            <a:extLst>
              <a:ext uri="{FF2B5EF4-FFF2-40B4-BE49-F238E27FC236}">
                <a16:creationId xmlns="" xmlns:a16="http://schemas.microsoft.com/office/drawing/2014/main" id="{B5998DA5-9949-4B14-B499-B98229CABA81}"/>
              </a:ext>
            </a:extLst>
          </p:cNvPr>
          <p:cNvSpPr txBox="1">
            <a:spLocks/>
          </p:cNvSpPr>
          <p:nvPr/>
        </p:nvSpPr>
        <p:spPr>
          <a:xfrm>
            <a:off x="609600" y="469570"/>
            <a:ext cx="6858000" cy="268288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altLang="ru-RU" sz="2000" b="1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2000" b="1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овышение финансовой грамотности населения Новгородской области</a:t>
            </a:r>
            <a:endParaRPr sz="2000" b="1" spc="40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1" name="Схема 20"/>
          <p:cNvGraphicFramePr/>
          <p:nvPr/>
        </p:nvGraphicFramePr>
        <p:xfrm>
          <a:off x="2362200" y="1371600"/>
          <a:ext cx="6705600" cy="152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22" name="Схема 21"/>
          <p:cNvGraphicFramePr/>
          <p:nvPr/>
        </p:nvGraphicFramePr>
        <p:xfrm>
          <a:off x="457200" y="2057400"/>
          <a:ext cx="85344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24" name="Заголовок 6"/>
          <p:cNvSpPr txBox="1">
            <a:spLocks noGrp="1"/>
          </p:cNvSpPr>
          <p:nvPr>
            <p:ph type="ctrTitle"/>
          </p:nvPr>
        </p:nvSpPr>
        <p:spPr bwMode="auto">
          <a:xfrm>
            <a:off x="457200" y="1447800"/>
            <a:ext cx="2057400" cy="707886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alt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2016-2017 гг.</a:t>
            </a:r>
            <a:endParaRPr lang="ru-RU" alt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Заголовок 6"/>
          <p:cNvSpPr txBox="1">
            <a:spLocks/>
          </p:cNvSpPr>
          <p:nvPr/>
        </p:nvSpPr>
        <p:spPr bwMode="auto">
          <a:xfrm>
            <a:off x="3505200" y="1447800"/>
            <a:ext cx="2057400" cy="40011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2018 г.</a:t>
            </a:r>
            <a:endParaRPr kumimoji="0" lang="ru-RU" altLang="ru-RU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6" name="Заголовок 6"/>
          <p:cNvSpPr txBox="1">
            <a:spLocks/>
          </p:cNvSpPr>
          <p:nvPr/>
        </p:nvSpPr>
        <p:spPr bwMode="auto">
          <a:xfrm>
            <a:off x="6781800" y="1447800"/>
            <a:ext cx="2057400" cy="40011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2019 г.</a:t>
            </a:r>
            <a:endParaRPr kumimoji="0" lang="ru-RU" altLang="ru-RU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64853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2276"/>
          <a:stretch/>
        </p:blipFill>
        <p:spPr>
          <a:xfrm>
            <a:off x="0" y="1638300"/>
            <a:ext cx="9144000" cy="5354320"/>
          </a:xfrm>
          <a:prstGeom prst="rect">
            <a:avLst/>
          </a:prstGeom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1355272" y="1925132"/>
            <a:ext cx="2619828" cy="2222500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r>
              <a:rPr lang="ru-RU" sz="2400" b="1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Спасибо</a:t>
            </a:r>
          </a:p>
          <a:p>
            <a:r>
              <a:rPr lang="ru-RU" sz="2400" b="1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за внимание!</a:t>
            </a:r>
          </a:p>
        </p:txBody>
      </p:sp>
    </p:spTree>
    <p:extLst>
      <p:ext uri="{BB962C8B-B14F-4D97-AF65-F5344CB8AC3E}">
        <p14:creationId xmlns="" xmlns:p14="http://schemas.microsoft.com/office/powerpoint/2010/main" val="194680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1916</TotalTime>
  <Words>246</Words>
  <Application>Microsoft Office PowerPoint</Application>
  <PresentationFormat>Экран (4:3)</PresentationFormat>
  <Paragraphs>41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Office Theme</vt:lpstr>
      <vt:lpstr>Слайд 1</vt:lpstr>
      <vt:lpstr>Результаты проекта</vt:lpstr>
      <vt:lpstr>Слайд 3</vt:lpstr>
      <vt:lpstr>2016-2017 гг.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Vanechek</dc:creator>
  <cp:lastModifiedBy>evmahn_464</cp:lastModifiedBy>
  <cp:revision>295</cp:revision>
  <cp:lastPrinted>2019-04-30T07:54:51Z</cp:lastPrinted>
  <dcterms:created xsi:type="dcterms:W3CDTF">2019-02-26T08:00:14Z</dcterms:created>
  <dcterms:modified xsi:type="dcterms:W3CDTF">2019-12-04T07:32:32Z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2019-02-13T00:00:00Z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2019-02-26T00:00:00Z</vt:filetime>
  </property>
</Properties>
</file>