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7" r:id="rId2"/>
  </p:sldMasterIdLst>
  <p:notesMasterIdLst>
    <p:notesMasterId r:id="rId11"/>
  </p:notesMasterIdLst>
  <p:handoutMasterIdLst>
    <p:handoutMasterId r:id="rId12"/>
  </p:handoutMasterIdLst>
  <p:sldIdLst>
    <p:sldId id="259" r:id="rId3"/>
    <p:sldId id="284" r:id="rId4"/>
    <p:sldId id="297" r:id="rId5"/>
    <p:sldId id="295" r:id="rId6"/>
    <p:sldId id="286" r:id="rId7"/>
    <p:sldId id="296" r:id="rId8"/>
    <p:sldId id="294" r:id="rId9"/>
    <p:sldId id="264" r:id="rId10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4840"/>
    <a:srgbClr val="FEE9E8"/>
    <a:srgbClr val="EE6017"/>
    <a:srgbClr val="E45B17"/>
    <a:srgbClr val="F04942"/>
    <a:srgbClr val="004B57"/>
    <a:srgbClr val="6DCFF6"/>
    <a:srgbClr val="1989C0"/>
    <a:srgbClr val="F16C51"/>
    <a:srgbClr val="5BAA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7842" autoAdjust="0"/>
  </p:normalViewPr>
  <p:slideViewPr>
    <p:cSldViewPr snapToGrid="0" showGuides="1">
      <p:cViewPr>
        <p:scale>
          <a:sx n="100" d="100"/>
          <a:sy n="100" d="100"/>
        </p:scale>
        <p:origin x="540" y="4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75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77276-D5A3-4C42-B53D-6D65E9619CDF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2CABB-FE75-4E95-B3AC-A6DC2C3AF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1316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841C1-8CFC-4A10-86DC-E5C8C15AD1D5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85C2C-2C20-40C6-9386-811BECB792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0967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7002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29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533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0549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2978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352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6049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873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0650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260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5571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/>
          <p:nvPr userDrawn="1"/>
        </p:nvPicPr>
        <p:blipFill>
          <a:blip r:embed="rId2" cstate="print"/>
          <a:stretch/>
        </p:blipFill>
        <p:spPr>
          <a:xfrm>
            <a:off x="-9235" y="6224108"/>
            <a:ext cx="9173587" cy="664183"/>
          </a:xfrm>
          <a:prstGeom prst="rect">
            <a:avLst/>
          </a:prstGeom>
          <a:ln>
            <a:noFill/>
          </a:ln>
        </p:spPr>
      </p:pic>
      <p:sp>
        <p:nvSpPr>
          <p:cNvPr id="22" name="CustomShape 2"/>
          <p:cNvSpPr/>
          <p:nvPr userDrawn="1"/>
        </p:nvSpPr>
        <p:spPr>
          <a:xfrm>
            <a:off x="307839" y="6458537"/>
            <a:ext cx="3217394" cy="18466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 marL="11043">
              <a:lnSpc>
                <a:spcPct val="100000"/>
              </a:lnSpc>
            </a:pPr>
            <a:r>
              <a:rPr lang="ru-RU" sz="1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mbria"/>
                <a:ea typeface="DejaVu Sans"/>
              </a:rPr>
              <a:t>ПРАВИТЕЛЬСТВО НОВГОРОДСКОЙ ОБЛАСТИ</a:t>
            </a:r>
            <a:endParaRPr lang="ru-RU" sz="16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Номер слайда 1"/>
          <p:cNvSpPr txBox="1">
            <a:spLocks/>
          </p:cNvSpPr>
          <p:nvPr userDrawn="1"/>
        </p:nvSpPr>
        <p:spPr>
          <a:xfrm>
            <a:off x="8609066" y="6448478"/>
            <a:ext cx="214803" cy="215444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ru-RU"/>
            </a:defPPr>
            <a:lvl1pPr marL="0" algn="r" defTabSz="1043119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21559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119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678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237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796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356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915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476" algn="l" defTabSz="1043119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19B0651-EE4F-4900-A07F-96A6BFA9D0F0}" type="slidenum">
              <a:rPr lang="ru-RU" sz="1400" b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pPr algn="ctr"/>
              <a:t>‹#›</a:t>
            </a:fld>
            <a:endParaRPr lang="ru-RU" sz="1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Рисунок 5"/>
          <p:cNvPicPr/>
          <p:nvPr userDrawn="1"/>
        </p:nvPicPr>
        <p:blipFill>
          <a:blip r:embed="rId3" cstate="print"/>
          <a:stretch/>
        </p:blipFill>
        <p:spPr>
          <a:xfrm>
            <a:off x="3627877" y="6282485"/>
            <a:ext cx="434360" cy="54472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331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561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349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352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344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 userDrawn="1"/>
        </p:nvCxnSpPr>
        <p:spPr>
          <a:xfrm>
            <a:off x="685800" y="1285540"/>
            <a:ext cx="8750122" cy="0"/>
          </a:xfrm>
          <a:prstGeom prst="line">
            <a:avLst/>
          </a:prstGeom>
          <a:ln w="28575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6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5" r:id="rId3"/>
    <p:sldLayoutId id="2147483666" r:id="rId4"/>
    <p:sldLayoutId id="2147483679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004B57"/>
          </a:solidFill>
          <a:latin typeface="Fedra Sans Pro Medium" panose="020B06040400000200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94FAB-1076-432D-83D5-95EF1DA8B6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991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7000"/>
            <a:ext cx="9144000" cy="4572000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1355272" y="1925132"/>
            <a:ext cx="6582228" cy="22225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 работе Правительства Новгородской области по социально-экономическому развитию Солецкого муниципального района</a:t>
            </a: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  <a:sym typeface="Rasa Medium"/>
            </a:endParaRPr>
          </a:p>
        </p:txBody>
      </p:sp>
    </p:spTree>
    <p:extLst>
      <p:ext uri="{BB962C8B-B14F-4D97-AF65-F5344CB8AC3E}">
        <p14:creationId xmlns:p14="http://schemas.microsoft.com/office/powerpoint/2010/main" val="427492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30000" y="1751013"/>
            <a:ext cx="7886700" cy="1325562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проблемы</a:t>
            </a: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en-US" altLang="ru-RU" sz="5000" dirty="0" smtClean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597319"/>
              </p:ext>
            </p:extLst>
          </p:nvPr>
        </p:nvGraphicFramePr>
        <p:xfrm>
          <a:off x="117222" y="2266950"/>
          <a:ext cx="8890503" cy="4198232"/>
        </p:xfrm>
        <a:graphic>
          <a:graphicData uri="http://schemas.openxmlformats.org/drawingml/2006/table">
            <a:tbl>
              <a:tblPr/>
              <a:tblGrid>
                <a:gridCol w="8890503"/>
              </a:tblGrid>
              <a:tr h="1049558"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Снижение численности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населения, доли населения в трудоспособном возрасте</a:t>
                      </a:r>
                      <a:endParaRPr lang="ru-RU" sz="2000" b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anchor="ctr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049558"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Сокращение количества предприятий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(организаций)</a:t>
                      </a:r>
                      <a:endParaRPr lang="ru-RU" sz="2000" b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anchor="ctr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49558"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Высокая доля автомобильных дорог общего пользования местного значения, не соответствующих нормативным требованиям (53,2%)</a:t>
                      </a:r>
                    </a:p>
                  </a:txBody>
                  <a:tcPr marT="45730" marB="45730" anchor="ctr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1049558"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Сети водоснабжения и водоотведения имеют 100% износ</a:t>
                      </a:r>
                    </a:p>
                  </a:txBody>
                  <a:tcPr marT="45730" marB="45730" anchor="ctr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743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en-US" altLang="ru-RU" sz="5000" dirty="0">
                <a:solidFill>
                  <a:srgbClr val="F34840"/>
                </a:solidFill>
              </a:rPr>
              <a:t>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xmlns="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28650" y="1751013"/>
            <a:ext cx="7886700" cy="1325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Малое и среднее предпринимательство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938594"/>
              </p:ext>
            </p:extLst>
          </p:nvPr>
        </p:nvGraphicFramePr>
        <p:xfrm>
          <a:off x="133350" y="2413794"/>
          <a:ext cx="8877300" cy="4065776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4438650">
                  <a:extLst>
                    <a:ext uri="{9D8B030D-6E8A-4147-A177-3AD203B41FA5}">
                      <a16:colId xmlns:a16="http://schemas.microsoft.com/office/drawing/2014/main" xmlns="" val="887192933"/>
                    </a:ext>
                  </a:extLst>
                </a:gridCol>
                <a:gridCol w="4438650">
                  <a:extLst>
                    <a:ext uri="{9D8B030D-6E8A-4147-A177-3AD203B41FA5}">
                      <a16:colId xmlns:a16="http://schemas.microsoft.com/office/drawing/2014/main" xmlns="" val="758761597"/>
                    </a:ext>
                  </a:extLst>
                </a:gridCol>
              </a:tblGrid>
              <a:tr h="60625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Общая характеристика</a:t>
                      </a:r>
                    </a:p>
                  </a:txBody>
                  <a:tcPr marT="45730" marB="4573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Финансовая поддержка</a:t>
                      </a:r>
                    </a:p>
                  </a:txBody>
                  <a:tcPr marT="45730" marB="4573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10414502"/>
                  </a:ext>
                </a:extLst>
              </a:tr>
              <a:tr h="1225152">
                <a:tc>
                  <a:txBody>
                    <a:bodyPr/>
                    <a:lstStyle/>
                    <a:p>
                      <a:pPr algn="ctr"/>
                      <a:r>
                        <a:rPr lang="ru-RU" sz="1750" spc="-2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территории района функционирует  –</a:t>
                      </a:r>
                    </a:p>
                    <a:p>
                      <a:pPr algn="ctr"/>
                      <a:r>
                        <a:rPr lang="ru-RU" sz="1750" dirty="0" smtClean="0">
                          <a:solidFill>
                            <a:srgbClr val="F3484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266 субъектов МСП</a:t>
                      </a:r>
                    </a:p>
                    <a:p>
                      <a:pPr algn="ctr"/>
                      <a:r>
                        <a:rPr lang="ru-RU" sz="175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(1,2% от</a:t>
                      </a:r>
                      <a:r>
                        <a:rPr lang="ru-RU" sz="175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общего количества субъектов МСП области</a:t>
                      </a:r>
                      <a:r>
                        <a:rPr lang="ru-RU" sz="175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750" b="1" strike="noStrike" spc="-1" dirty="0">
                        <a:solidFill>
                          <a:schemeClr val="tx1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311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2018 году оказана поддержка на муниципальном</a:t>
                      </a:r>
                      <a:r>
                        <a:rPr lang="ru-RU" sz="15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уровне </a:t>
                      </a:r>
                      <a:r>
                        <a:rPr lang="ru-RU" sz="1500" b="0" kern="120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500" b="0" kern="12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субъекту МСП на сумму 106 тыс. рублей</a:t>
                      </a:r>
                      <a:endParaRPr lang="ru-RU" sz="1500" b="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1043119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2018 году финансовой поддержкой в виде субсидий, предоставляемых на региональном уровне,</a:t>
                      </a:r>
                      <a:r>
                        <a:rPr lang="ru-RU" sz="15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с</a:t>
                      </a: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убъекты</a:t>
                      </a:r>
                      <a:r>
                        <a:rPr lang="ru-RU" sz="15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МСП </a:t>
                      </a:r>
                      <a:br>
                        <a:rPr lang="ru-RU" sz="15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500" b="0" kern="1200" baseline="0" dirty="0" smtClean="0">
                          <a:solidFill>
                            <a:srgbClr val="F3484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воспользовались</a:t>
                      </a:r>
                      <a:endParaRPr lang="ru-RU" sz="1500" b="0" kern="1200" dirty="0" smtClean="0">
                        <a:solidFill>
                          <a:srgbClr val="F3484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45730" marB="4573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6643626"/>
                  </a:ext>
                </a:extLst>
              </a:tr>
              <a:tr h="1501793">
                <a:tc>
                  <a:txBody>
                    <a:bodyPr/>
                    <a:lstStyle/>
                    <a:p>
                      <a:pPr algn="ctr"/>
                      <a:r>
                        <a:rPr lang="ru-RU" sz="1750" spc="-4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 работающих в сфере МСП – </a:t>
                      </a:r>
                    </a:p>
                    <a:p>
                      <a:pPr algn="ctr"/>
                      <a:r>
                        <a:rPr lang="ru-RU" sz="1750" dirty="0" smtClean="0">
                          <a:solidFill>
                            <a:srgbClr val="F3484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Более 900 человек </a:t>
                      </a:r>
                    </a:p>
                    <a:p>
                      <a:pPr algn="ctr"/>
                      <a:r>
                        <a:rPr lang="ru-RU" sz="175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(12,5% от численности трудоспособного населения)</a:t>
                      </a:r>
                      <a:endParaRPr lang="ru-RU" sz="175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anchor="ctr">
                    <a:lnR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Предоставлены льготные займы</a:t>
                      </a:r>
                    </a:p>
                    <a:p>
                      <a:pPr algn="ctr"/>
                      <a:r>
                        <a:rPr lang="ru-RU" sz="15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 год –</a:t>
                      </a:r>
                      <a:r>
                        <a:rPr lang="ru-RU" sz="1500" b="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b="0" baseline="0" dirty="0" smtClean="0">
                          <a:solidFill>
                            <a:srgbClr val="F3484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500" b="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субъектам МСП </a:t>
                      </a:r>
                    </a:p>
                    <a:p>
                      <a:pPr algn="ctr"/>
                      <a:r>
                        <a:rPr lang="ru-RU" sz="15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сумму 3 млн. рублей</a:t>
                      </a:r>
                    </a:p>
                    <a:p>
                      <a:pPr algn="ctr"/>
                      <a:r>
                        <a:rPr lang="ru-RU" sz="15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 год – </a:t>
                      </a:r>
                      <a:r>
                        <a:rPr lang="ru-RU" sz="1500" b="0" baseline="0" dirty="0" smtClean="0">
                          <a:solidFill>
                            <a:srgbClr val="F3484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ru-RU" sz="1500" b="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субъектам МСП</a:t>
                      </a:r>
                      <a:br>
                        <a:rPr lang="ru-RU" sz="15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5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</a:t>
                      </a:r>
                      <a:r>
                        <a:rPr lang="ru-RU" sz="1500" b="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сумму 4,5 млн. рублей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кв. 2019 года – </a:t>
                      </a:r>
                      <a:r>
                        <a:rPr lang="ru-RU" sz="1500" b="0" baseline="0" dirty="0" smtClean="0">
                          <a:solidFill>
                            <a:srgbClr val="F3484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500" b="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субъектам МСП</a:t>
                      </a:r>
                      <a:br>
                        <a:rPr lang="ru-RU" sz="15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5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</a:t>
                      </a:r>
                      <a:r>
                        <a:rPr lang="ru-RU" sz="1500" b="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сумму 3,4 млн. рублей</a:t>
                      </a:r>
                    </a:p>
                  </a:txBody>
                  <a:tcPr marT="45730" marB="45730" anchor="ctr">
                    <a:lnL w="3175" cap="flat" cmpd="sng" algn="ctr">
                      <a:solidFill>
                        <a:srgbClr val="F9A5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7746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407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644009" y="4611415"/>
            <a:ext cx="4328790" cy="2169815"/>
          </a:xfrm>
          <a:prstGeom prst="rect">
            <a:avLst/>
          </a:prstGeom>
          <a:solidFill>
            <a:srgbClr val="FEE9E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914295" fontAlgn="base">
              <a:lnSpc>
                <a:spcPts val="1800"/>
              </a:lnSpc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ОБЩИЕ ЗАПАСЫ:</a:t>
            </a:r>
          </a:p>
          <a:p>
            <a:pPr algn="ctr" fontAlgn="base">
              <a:lnSpc>
                <a:spcPts val="18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торфа – </a:t>
            </a:r>
            <a:r>
              <a:rPr lang="ru-RU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10,4 млн</a:t>
            </a:r>
            <a:r>
              <a:rPr lang="ru-RU" b="1" dirty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b="1" dirty="0">
              <a:solidFill>
                <a:srgbClr val="F34840"/>
              </a:solidFill>
              <a:latin typeface="Arial" pitchFamily="34" charset="0"/>
              <a:cs typeface="Arial" pitchFamily="34" charset="0"/>
            </a:endParaRPr>
          </a:p>
          <a:p>
            <a:pPr algn="ctr" fontAlgn="base">
              <a:lnSpc>
                <a:spcPts val="1800"/>
              </a:lnSpc>
            </a:pPr>
            <a:r>
              <a:rPr lang="ru-RU" spc="-40" dirty="0" smtClean="0">
                <a:latin typeface="Arial" pitchFamily="34" charset="0"/>
                <a:cs typeface="Arial" pitchFamily="34" charset="0"/>
              </a:rPr>
              <a:t>песка – </a:t>
            </a:r>
            <a:r>
              <a:rPr lang="ru-RU" b="1" spc="-40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6,1 млн. м</a:t>
            </a:r>
            <a:r>
              <a:rPr lang="ru-RU" b="1" spc="-40" baseline="30000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b="1" spc="-40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;</a:t>
            </a:r>
            <a:r>
              <a:rPr lang="ru-RU" b="1" spc="-40" baseline="30000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pc="-40" dirty="0" smtClean="0">
                <a:latin typeface="Arial" pitchFamily="34" charset="0"/>
                <a:cs typeface="Arial" pitchFamily="34" charset="0"/>
              </a:rPr>
              <a:t>глины </a:t>
            </a:r>
            <a:r>
              <a:rPr lang="ru-RU" spc="-40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b="1" spc="-40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0,9 </a:t>
            </a:r>
            <a:r>
              <a:rPr lang="ru-RU" b="1" spc="-40" dirty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млн. м</a:t>
            </a:r>
            <a:r>
              <a:rPr lang="ru-RU" b="1" spc="-40" baseline="30000" dirty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b="1" spc="-40" dirty="0">
              <a:solidFill>
                <a:srgbClr val="F34840"/>
              </a:solidFill>
              <a:latin typeface="Arial" pitchFamily="34" charset="0"/>
              <a:cs typeface="Arial" pitchFamily="34" charset="0"/>
            </a:endParaRPr>
          </a:p>
          <a:p>
            <a:pPr algn="ctr" defTabSz="914295" fontAlgn="base">
              <a:lnSpc>
                <a:spcPts val="18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песчано-гравийного материала –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1,4 млн. м</a:t>
            </a:r>
            <a:r>
              <a:rPr lang="ru-RU" b="1" baseline="30000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3</a:t>
            </a:r>
          </a:p>
          <a:p>
            <a:pPr algn="ctr" fontAlgn="base">
              <a:lnSpc>
                <a:spcPts val="1599"/>
              </a:lnSpc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(для местного использования, промышленного производства)</a:t>
            </a:r>
          </a:p>
          <a:p>
            <a:pPr algn="ctr" fontAlgn="base">
              <a:lnSpc>
                <a:spcPts val="1800"/>
              </a:lnSpc>
              <a:spcBef>
                <a:spcPts val="600"/>
              </a:spcBef>
            </a:pPr>
            <a:r>
              <a:rPr lang="ru-RU" b="1" dirty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источника минеральной воды</a:t>
            </a:r>
            <a:endParaRPr lang="ru-RU" b="1" dirty="0" smtClean="0">
              <a:solidFill>
                <a:srgbClr val="F34840"/>
              </a:solidFill>
              <a:latin typeface="Arial" pitchFamily="34" charset="0"/>
              <a:cs typeface="Arial" pitchFamily="34" charset="0"/>
            </a:endParaRPr>
          </a:p>
          <a:p>
            <a:pPr algn="ctr" fontAlgn="base">
              <a:lnSpc>
                <a:spcPts val="1599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(для добычи столовой минеральной воды)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5" rIns="91430" bIns="45715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4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5"/>
            <a:ext cx="4639128" cy="267137"/>
          </a:xfrm>
          <a:prstGeom prst="rect">
            <a:avLst/>
          </a:prstGeom>
          <a:noFill/>
        </p:spPr>
        <p:txBody>
          <a:bodyPr vert="horz" lIns="91430" tIns="45715" rIns="91430" bIns="4571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=""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30000" y="1540050"/>
            <a:ext cx="7886700" cy="504056"/>
          </a:xfrm>
          <a:prstGeom prst="rect">
            <a:avLst/>
          </a:prstGeom>
        </p:spPr>
        <p:txBody>
          <a:bodyPr lIns="91430" tIns="45715" rIns="91430" bIns="45715"/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rgbClr val="F3484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dirty="0"/>
              <a:t>Потенциал развития </a:t>
            </a:r>
            <a:r>
              <a:rPr lang="ru-RU" dirty="0" smtClean="0"/>
              <a:t>района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3" y="2960158"/>
            <a:ext cx="4328790" cy="36932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914295" fontAlgn="base">
              <a:spcBef>
                <a:spcPct val="0"/>
              </a:spcBef>
              <a:spcAft>
                <a:spcPct val="0"/>
              </a:spcAf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142137" y="1931213"/>
            <a:ext cx="8793285" cy="657225"/>
          </a:xfrm>
          <a:prstGeom prst="rect">
            <a:avLst/>
          </a:prstGeom>
        </p:spPr>
        <p:txBody>
          <a:bodyPr lIns="91430" tIns="45715" rIns="91430" bIns="45715"/>
          <a:lstStyle/>
          <a:p>
            <a:pPr algn="ctr" defTabSz="914295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>
                <a:latin typeface="Arial" pitchFamily="34" charset="0"/>
                <a:ea typeface="+mj-ea"/>
                <a:cs typeface="Arial" pitchFamily="34" charset="0"/>
              </a:rPr>
              <a:t>ФАКТОРЫ инвестиционной привлекательности:</a:t>
            </a:r>
          </a:p>
          <a:p>
            <a:pPr algn="ctr">
              <a:buFont typeface="Wingdings" pitchFamily="2" charset="2"/>
              <a:buChar char="ü"/>
            </a:pPr>
            <a:r>
              <a:rPr lang="ru-RU" sz="1700" dirty="0">
                <a:latin typeface="Arial" pitchFamily="34" charset="0"/>
                <a:cs typeface="Arial" pitchFamily="34" charset="0"/>
              </a:rPr>
              <a:t>   Наличие инвестиционных площадок</a:t>
            </a:r>
            <a:endParaRPr lang="ru-RU" sz="1700" b="1" dirty="0">
              <a:solidFill>
                <a:srgbClr val="F3484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2137" y="5216461"/>
            <a:ext cx="4329243" cy="1143893"/>
          </a:xfrm>
          <a:prstGeom prst="rect">
            <a:avLst/>
          </a:prstGeom>
          <a:solidFill>
            <a:schemeClr val="bg1"/>
          </a:solidFill>
        </p:spPr>
        <p:txBody>
          <a:bodyPr wrap="square" lIns="91430" tIns="45715" rIns="91430" bIns="45715">
            <a:spAutoFit/>
          </a:bodyPr>
          <a:lstStyle/>
          <a:p>
            <a:pPr algn="ctr" fontAlgn="base">
              <a:lnSpc>
                <a:spcPts val="19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ЗЕМЛИ сельскохозяйственного назначения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всего </a:t>
            </a:r>
            <a:r>
              <a:rPr lang="ru-RU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31,8 тыс. </a:t>
            </a:r>
            <a:r>
              <a:rPr lang="ru-RU" b="1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га</a:t>
            </a:r>
            <a:endParaRPr lang="ru-RU" b="1" dirty="0" smtClean="0">
              <a:solidFill>
                <a:srgbClr val="F3484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1900"/>
              </a:lnSpc>
              <a:spcBef>
                <a:spcPts val="600"/>
              </a:spcBef>
            </a:pPr>
            <a:r>
              <a:rPr lang="ru-RU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Использование </a:t>
            </a:r>
            <a:r>
              <a:rPr lang="ru-RU" spc="-60" dirty="0">
                <a:latin typeface="Arial" panose="020B0604020202020204" pitchFamily="34" charset="0"/>
                <a:cs typeface="Arial" panose="020B0604020202020204" pitchFamily="34" charset="0"/>
              </a:rPr>
              <a:t>пашни – </a:t>
            </a:r>
            <a:r>
              <a:rPr lang="ru-RU" b="1" spc="-60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12,3 тыс. </a:t>
            </a:r>
            <a:r>
              <a:rPr lang="ru-RU" b="1" spc="-60" dirty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га</a:t>
            </a:r>
            <a:r>
              <a:rPr lang="ru-RU" spc="-6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pc="-6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spc="-60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(43,5 </a:t>
            </a:r>
            <a:r>
              <a:rPr lang="ru-RU" b="1" spc="-60" dirty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%)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508303" y="2545686"/>
            <a:ext cx="4464496" cy="2054398"/>
          </a:xfrm>
          <a:prstGeom prst="rect">
            <a:avLst/>
          </a:prstGeom>
          <a:solidFill>
            <a:schemeClr val="bg1"/>
          </a:solidFill>
        </p:spPr>
        <p:txBody>
          <a:bodyPr wrap="square" lIns="91430" tIns="45715" rIns="91430" bIns="45715">
            <a:spAutoFit/>
          </a:bodyPr>
          <a:lstStyle/>
          <a:p>
            <a:pPr algn="ctr" fontAlgn="base">
              <a:lnSpc>
                <a:spcPts val="1800"/>
              </a:lnSpc>
            </a:pPr>
            <a:r>
              <a:rPr lang="ru-RU" b="1" dirty="0">
                <a:latin typeface="Arial" pitchFamily="34" charset="0"/>
                <a:cs typeface="Arial" pitchFamily="34" charset="0"/>
              </a:rPr>
              <a:t>Расчётная лесосека на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2019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год </a:t>
            </a:r>
            <a:r>
              <a:rPr lang="ru-RU" dirty="0">
                <a:latin typeface="Arial" pitchFamily="34" charset="0"/>
                <a:cs typeface="Arial" pitchFamily="34" charset="0"/>
              </a:rPr>
              <a:t>–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250,7 </a:t>
            </a:r>
            <a:r>
              <a:rPr lang="ru-RU" b="1" dirty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тыс. м</a:t>
            </a:r>
            <a:r>
              <a:rPr lang="ru-RU" b="1" baseline="30000" dirty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3</a:t>
            </a:r>
          </a:p>
          <a:p>
            <a:pPr algn="ctr" defTabSz="914295" fontAlgn="base">
              <a:lnSpc>
                <a:spcPts val="1800"/>
              </a:lnSpc>
            </a:pPr>
            <a:r>
              <a:rPr lang="ru-RU" dirty="0">
                <a:latin typeface="Arial" pitchFamily="34" charset="0"/>
                <a:cs typeface="Arial" pitchFamily="34" charset="0"/>
              </a:rPr>
              <a:t>Использование расчётной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лесосеки:</a:t>
            </a:r>
            <a:r>
              <a:rPr lang="ru-RU" dirty="0">
                <a:latin typeface="Arial" pitchFamily="34" charset="0"/>
                <a:cs typeface="Arial" pitchFamily="34" charset="0"/>
              </a:rPr>
              <a:t/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2018 г. – </a:t>
            </a:r>
            <a:r>
              <a:rPr lang="ru-RU" b="1" dirty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8,5 %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I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кв. 2019 г. </a:t>
            </a:r>
            <a:r>
              <a:rPr lang="ru-RU" dirty="0">
                <a:latin typeface="Arial" pitchFamily="34" charset="0"/>
                <a:cs typeface="Arial" pitchFamily="34" charset="0"/>
              </a:rPr>
              <a:t>–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3,4 </a:t>
            </a:r>
            <a:r>
              <a:rPr lang="ru-RU" b="1" dirty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%</a:t>
            </a:r>
          </a:p>
          <a:p>
            <a:pPr algn="ctr" fontAlgn="base">
              <a:lnSpc>
                <a:spcPts val="1800"/>
              </a:lnSpc>
            </a:pPr>
            <a:r>
              <a:rPr lang="ru-RU" b="1" dirty="0">
                <a:latin typeface="Arial" pitchFamily="34" charset="0"/>
                <a:cs typeface="Arial" pitchFamily="34" charset="0"/>
              </a:rPr>
              <a:t>Свободные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земли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лесного фонда – </a:t>
            </a:r>
            <a:r>
              <a:rPr lang="ru-RU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77,4 </a:t>
            </a:r>
            <a:r>
              <a:rPr lang="ru-RU" b="1" dirty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тыс. </a:t>
            </a:r>
            <a:r>
              <a:rPr lang="ru-RU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га</a:t>
            </a:r>
          </a:p>
          <a:p>
            <a:pPr algn="ctr" fontAlgn="base">
              <a:lnSpc>
                <a:spcPts val="15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зарезервировано</a:t>
            </a:r>
            <a:r>
              <a:rPr lang="ru-RU" sz="16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45,8 </a:t>
            </a:r>
            <a:r>
              <a:rPr lang="ru-RU" sz="16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</a:t>
            </a:r>
            <a:r>
              <a:rPr lang="ru-RU" sz="16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га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 инвестиционный проект Парфинского фанерного комбината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600" b="1" dirty="0">
              <a:solidFill>
                <a:srgbClr val="F348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4683" y="2669015"/>
            <a:ext cx="4464496" cy="2308324"/>
          </a:xfrm>
          <a:prstGeom prst="rect">
            <a:avLst/>
          </a:prstGeom>
          <a:solidFill>
            <a:srgbClr val="FEE9E8"/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СФОРМИРОВАНЫ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инвестиционные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площадки: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dirty="0">
                <a:latin typeface="Arial" pitchFamily="34" charset="0"/>
                <a:cs typeface="Arial" pitchFamily="34" charset="0"/>
              </a:rPr>
              <a:t> – для промышленного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производства (имеется </a:t>
            </a:r>
            <a:r>
              <a:rPr lang="ru-RU" dirty="0">
                <a:latin typeface="Arial" pitchFamily="34" charset="0"/>
                <a:cs typeface="Arial" pitchFamily="34" charset="0"/>
              </a:rPr>
              <a:t>возможность подключения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электроснабжения);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dirty="0">
                <a:latin typeface="Arial" pitchFamily="34" charset="0"/>
                <a:cs typeface="Arial" pitchFamily="34" charset="0"/>
              </a:rPr>
              <a:t> – для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сельского хозяйства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(имеется </a:t>
            </a:r>
            <a:r>
              <a:rPr lang="ru-RU" dirty="0">
                <a:latin typeface="Arial" pitchFamily="34" charset="0"/>
                <a:cs typeface="Arial" pitchFamily="34" charset="0"/>
              </a:rPr>
              <a:t>возможность подключения газоснабжения 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электроснабжения)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07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28650" y="1751013"/>
            <a:ext cx="7886700" cy="1325562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Приоритетные задачи</a:t>
            </a: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414778"/>
              </p:ext>
            </p:extLst>
          </p:nvPr>
        </p:nvGraphicFramePr>
        <p:xfrm>
          <a:off x="141629" y="2270951"/>
          <a:ext cx="8874367" cy="43296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74367"/>
              </a:tblGrid>
              <a:tr h="1079056">
                <a:tc>
                  <a:txBody>
                    <a:bodyPr/>
                    <a:lstStyle/>
                    <a:p>
                      <a:pPr marL="457200" marR="0" indent="-457200" algn="l" defTabSz="1043119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Вовлечение предпринимателей района в реализацию мероприятий национальных проектов «Малое и среднее предпринимательство и поддержка индивидуальной предпринимательской инициативы» и «Международная кооперация и экспорт»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</a:tr>
              <a:tr h="927628">
                <a:tc>
                  <a:txBody>
                    <a:bodyPr/>
                    <a:lstStyle/>
                    <a:p>
                      <a:pPr marL="457200" marR="0" indent="-457200" algn="l" defTabSz="104311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Продвижение  инвестиционных площадок, содействие в реализации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инвестиционных проектов</a:t>
                      </a:r>
                      <a:endParaRPr lang="ru-RU" sz="1800" b="0" i="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147307">
                <a:tc>
                  <a:txBody>
                    <a:bodyPr/>
                    <a:lstStyle/>
                    <a:p>
                      <a:pPr marL="457200" marR="0" lvl="0" indent="-457200" algn="l" defTabSz="1043119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Проведение аудита муниципального имущества для предоставления бизнесу </a:t>
                      </a:r>
                      <a:endParaRPr lang="ru-RU" sz="1800" b="0" i="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</a:tr>
              <a:tr h="1147307">
                <a:tc>
                  <a:txBody>
                    <a:bodyPr/>
                    <a:lstStyle/>
                    <a:p>
                      <a:pPr marL="457200" marR="0" lvl="0" indent="-457200" algn="l" defTabSz="1043119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Использование инструментов федеральных институтов развития, в том числе ФРП, РЭЦ. Финансирование проектов фондом развития креативной экономики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630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3549001" y="642321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6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861" y="1851765"/>
            <a:ext cx="34559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54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памятника археологии</a:t>
            </a:r>
          </a:p>
          <a:p>
            <a:pPr algn="ctr"/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(сопки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, жальники, курганы, селища VIII – XV вв.)</a:t>
            </a:r>
          </a:p>
          <a:p>
            <a:pPr algn="ctr"/>
            <a:r>
              <a:rPr lang="ru-RU" sz="17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памятников истории</a:t>
            </a:r>
          </a:p>
          <a:p>
            <a:pPr algn="ctr"/>
            <a:r>
              <a:rPr lang="ru-RU" sz="17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106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памятников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градостроительства и архитектуры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65" y="3477717"/>
            <a:ext cx="2170969" cy="157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208309" y="1851765"/>
            <a:ext cx="294163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Реализуются:</a:t>
            </a:r>
          </a:p>
          <a:p>
            <a:pPr algn="ctr"/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туристических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маршрута, более 20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интерактивных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программ,</a:t>
            </a: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ежегодно проводятся</a:t>
            </a:r>
          </a:p>
          <a:p>
            <a:pPr algn="ctr"/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межмуниципальных фестивалей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122" y="3425723"/>
            <a:ext cx="2288994" cy="1622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6149947" y="1851765"/>
            <a:ext cx="26606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средства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размещения, </a:t>
            </a: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общее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количество 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койко-мест - </a:t>
            </a:r>
            <a:r>
              <a:rPr lang="ru-RU" sz="17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 единиц</a:t>
            </a:r>
          </a:p>
          <a:p>
            <a:pPr algn="ctr">
              <a:spcBef>
                <a:spcPts val="600"/>
              </a:spcBef>
            </a:pP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2018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году открыт Гостевой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Дом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121" y="5048419"/>
            <a:ext cx="2274770" cy="1706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208307" y="3936869"/>
            <a:ext cx="294163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Задачи на 2019 год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/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будет реализован проект «Улицы нашего города»;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  изданы: карта Солецкого района с объектами культурного наследия, информационный буклет «История земли </a:t>
            </a:r>
            <a:r>
              <a:rPr lang="ru-RU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Солецкой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в картинках для детей», фильм «Контрудар под </a:t>
            </a:r>
            <a:r>
              <a:rPr lang="ru-RU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Сольцами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июнь 2008 13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502" y="5048418"/>
            <a:ext cx="2181631" cy="1643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Заголовок 6">
            <a:extLst>
              <a:ext uri="{FF2B5EF4-FFF2-40B4-BE49-F238E27FC236}">
                <a16:creationId xmlns=""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28650" y="1503363"/>
            <a:ext cx="7886700" cy="1325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679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476172" y="625934"/>
            <a:ext cx="463912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=""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28650" y="1751013"/>
            <a:ext cx="7886700" cy="13255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</a:t>
            </a:r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="" xmlns:a16="http://schemas.microsoft.com/office/drawing/2014/main" id="{43E0EA68-8244-414E-B45C-3AB9E6DA9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009965"/>
              </p:ext>
            </p:extLst>
          </p:nvPr>
        </p:nvGraphicFramePr>
        <p:xfrm>
          <a:off x="238125" y="2413794"/>
          <a:ext cx="8705850" cy="3801698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8705850">
                  <a:extLst>
                    <a:ext uri="{9D8B030D-6E8A-4147-A177-3AD203B41FA5}">
                      <a16:colId xmlns="" xmlns:a16="http://schemas.microsoft.com/office/drawing/2014/main" val="887192933"/>
                    </a:ext>
                  </a:extLst>
                </a:gridCol>
              </a:tblGrid>
              <a:tr h="354226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Положительные результаты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anchor="b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10414502"/>
                  </a:ext>
                </a:extLst>
              </a:tr>
              <a:tr h="384755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 рост в 2018 году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налоговых и неналоговых доходов на  17,3% 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к уровню 2017 года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</a:txBody>
                  <a:tcPr marT="45730" marB="45730">
                    <a:lnT w="12700" cap="flat" cmpd="sng" algn="ctr">
                      <a:solidFill>
                        <a:srgbClr val="F348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6643626"/>
                  </a:ext>
                </a:extLst>
              </a:tr>
              <a:tr h="421301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снижение просроченной кредиторской задолженности </a:t>
                      </a:r>
                      <a:r>
                        <a:rPr lang="ru-RU" sz="1800" b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98% </a:t>
                      </a:r>
                      <a:r>
                        <a:rPr lang="ru-RU" sz="18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 2017 году</a:t>
                      </a:r>
                    </a:p>
                  </a:txBody>
                  <a:tcPr marT="45730" marB="4573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632539"/>
                  </a:ext>
                </a:extLst>
              </a:tr>
              <a:tr h="6645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снижение недоимки по налоговым платежам  с территории </a:t>
                      </a:r>
                      <a:r>
                        <a:rPr lang="ru-RU" sz="1800" b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Солецкого</a:t>
                      </a:r>
                      <a:r>
                        <a:rPr lang="ru-RU" sz="18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муниципального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района на 9% к 2017 году</a:t>
                      </a:r>
                    </a:p>
                  </a:txBody>
                  <a:tcPr marT="45730" marB="4573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</a:tr>
              <a:tr h="573515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Меры, направленные на укрепление  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финансового положения района 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7746654"/>
                  </a:ext>
                </a:extLst>
              </a:tr>
              <a:tr h="1136453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Передача для решения вопросов местного значения дополнительных доходов от УСН – 24,3 млн.рублей  (в течение 2018-2023 годов), в том числе в 2019 году – 3 млн.рублей</a:t>
                      </a: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3945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87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6"/>
          <a:stretch/>
        </p:blipFill>
        <p:spPr>
          <a:xfrm>
            <a:off x="0" y="1638300"/>
            <a:ext cx="9144000" cy="535432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355272" y="1925132"/>
            <a:ext cx="2619828" cy="22225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Спасибо</a:t>
            </a:r>
          </a:p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з</a:t>
            </a:r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9468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авительство НО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8309</TotalTime>
  <Words>507</Words>
  <Application>Microsoft Office PowerPoint</Application>
  <PresentationFormat>Экран (4:3)</PresentationFormat>
  <Paragraphs>85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Правительство НО</vt:lpstr>
      <vt:lpstr>Специальное оформление</vt:lpstr>
      <vt:lpstr>Презентация PowerPoint</vt:lpstr>
      <vt:lpstr>Основные проблемы</vt:lpstr>
      <vt:lpstr>Презентация PowerPoint</vt:lpstr>
      <vt:lpstr>Презентация PowerPoint</vt:lpstr>
      <vt:lpstr>Приоритетные задачи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Vanechek</dc:creator>
  <cp:lastModifiedBy>Абакина Марина Сергеевна</cp:lastModifiedBy>
  <cp:revision>240</cp:revision>
  <cp:lastPrinted>2019-05-17T11:45:25Z</cp:lastPrinted>
  <dcterms:created xsi:type="dcterms:W3CDTF">2018-12-10T13:13:56Z</dcterms:created>
  <dcterms:modified xsi:type="dcterms:W3CDTF">2019-05-28T14:08:07Z</dcterms:modified>
</cp:coreProperties>
</file>